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diagrams/drawing2.xml" ContentType="application/vnd.ms-office.drawingml.diagramDrawing+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diagrams/quickStyle2.xml" ContentType="application/vnd.openxmlformats-officedocument.drawingml.diagramStyle+xml"/>
  <Override PartName="/ppt/notesSlides/notesSlide38.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diagrams/layout1.xml" ContentType="application/vnd.openxmlformats-officedocument.drawingml.diagramLayout+xml"/>
  <Override PartName="/ppt/diagrams/data2.xml" ContentType="application/vnd.openxmlformats-officedocument.drawingml.diagramData+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diagrams/colors2.xml" ContentType="application/vnd.openxmlformats-officedocument.drawingml.diagramColors+xml"/>
  <Override PartName="/ppt/diagrams/drawing3.xml" ContentType="application/vnd.ms-office.drawingml.diagramDrawing+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notesSlides/notesSlide19.xml" ContentType="application/vnd.openxmlformats-officedocument.presentationml.notesSlide+xml"/>
  <Override PartName="/ppt/diagrams/quickStyle3.xml" ContentType="application/vnd.openxmlformats-officedocument.drawingml.diagramStyle+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notesSlides/notesSlide17.xml" ContentType="application/vnd.openxmlformats-officedocument.presentationml.notesSlide+xml"/>
  <Override PartName="/ppt/diagrams/quickStyle1.xml" ContentType="application/vnd.openxmlformats-officedocument.drawingml.diagramStyl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ppt/notesSlides/notesSlide4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Default Extension="wdp" ContentType="image/vnd.ms-photo"/>
  <Override PartName="/ppt/ink/ink1.xml" ContentType="application/inkml+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11.xml" ContentType="application/vnd.openxmlformats-officedocument.presentationml.notesSlide+xml"/>
  <Default Extension="tiff" ContentType="image/tiff"/>
  <Override PartName="/ppt/diagrams/layout2.xml" ContentType="application/vnd.openxmlformats-officedocument.drawingml.diagramLayout+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diagrams/data3.xml" ContentType="application/vnd.openxmlformats-officedocument.drawingml.diagramData+xml"/>
  <Override PartName="/ppt/slides/slide8.xml" ContentType="application/vnd.openxmlformats-officedocument.presentationml.slide+xml"/>
  <Override PartName="/ppt/notesSlides/notesSlide4.xml" ContentType="application/vnd.openxmlformats-officedocument.presentationml.notesSlide+xml"/>
  <Override PartName="/ppt/diagrams/data1.xml" ContentType="application/vnd.openxmlformats-officedocument.drawingml.diagramData+xml"/>
  <Override PartName="/ppt/diagrams/colors3.xml" ContentType="application/vnd.openxmlformats-officedocument.drawingml.diagramColors+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diagrams/layout3.xml" ContentType="application/vnd.openxmlformats-officedocument.drawingml.diagramLayout+xml"/>
  <Override PartName="/ppt/notesSlides/notesSlide10.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48"/>
  </p:notesMasterIdLst>
  <p:sldIdLst>
    <p:sldId id="351" r:id="rId2"/>
    <p:sldId id="336" r:id="rId3"/>
    <p:sldId id="329" r:id="rId4"/>
    <p:sldId id="339" r:id="rId5"/>
    <p:sldId id="277" r:id="rId6"/>
    <p:sldId id="334" r:id="rId7"/>
    <p:sldId id="335" r:id="rId8"/>
    <p:sldId id="331" r:id="rId9"/>
    <p:sldId id="273" r:id="rId10"/>
    <p:sldId id="333" r:id="rId11"/>
    <p:sldId id="270" r:id="rId12"/>
    <p:sldId id="269" r:id="rId13"/>
    <p:sldId id="271" r:id="rId14"/>
    <p:sldId id="272" r:id="rId15"/>
    <p:sldId id="276" r:id="rId16"/>
    <p:sldId id="279" r:id="rId17"/>
    <p:sldId id="287" r:id="rId18"/>
    <p:sldId id="290" r:id="rId19"/>
    <p:sldId id="258" r:id="rId20"/>
    <p:sldId id="266" r:id="rId21"/>
    <p:sldId id="296" r:id="rId22"/>
    <p:sldId id="292" r:id="rId23"/>
    <p:sldId id="297" r:id="rId24"/>
    <p:sldId id="259" r:id="rId25"/>
    <p:sldId id="275" r:id="rId26"/>
    <p:sldId id="352" r:id="rId27"/>
    <p:sldId id="294" r:id="rId28"/>
    <p:sldId id="295" r:id="rId29"/>
    <p:sldId id="301" r:id="rId30"/>
    <p:sldId id="338" r:id="rId31"/>
    <p:sldId id="325" r:id="rId32"/>
    <p:sldId id="343" r:id="rId33"/>
    <p:sldId id="321" r:id="rId34"/>
    <p:sldId id="317" r:id="rId35"/>
    <p:sldId id="327" r:id="rId36"/>
    <p:sldId id="315" r:id="rId37"/>
    <p:sldId id="349" r:id="rId38"/>
    <p:sldId id="346" r:id="rId39"/>
    <p:sldId id="314" r:id="rId40"/>
    <p:sldId id="310" r:id="rId41"/>
    <p:sldId id="347" r:id="rId42"/>
    <p:sldId id="348" r:id="rId43"/>
    <p:sldId id="309" r:id="rId44"/>
    <p:sldId id="308" r:id="rId45"/>
    <p:sldId id="307" r:id="rId46"/>
    <p:sldId id="299" r:id="rId4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47" autoAdjust="0"/>
    <p:restoredTop sz="60630" autoAdjust="0"/>
  </p:normalViewPr>
  <p:slideViewPr>
    <p:cSldViewPr snapToGrid="0" snapToObjects="1">
      <p:cViewPr varScale="1">
        <p:scale>
          <a:sx n="39" d="100"/>
          <a:sy n="39" d="100"/>
        </p:scale>
        <p:origin x="-486" y="-90"/>
      </p:cViewPr>
      <p:guideLst>
        <p:guide orient="horz" pos="2160"/>
        <p:guide pos="2880"/>
      </p:guideLst>
    </p:cSldViewPr>
  </p:slideViewPr>
  <p:outlineViewPr>
    <p:cViewPr>
      <p:scale>
        <a:sx n="33" d="100"/>
        <a:sy n="33" d="100"/>
      </p:scale>
      <p:origin x="0" y="0"/>
    </p:cViewPr>
  </p:outlineViewPr>
  <p:notesTextViewPr>
    <p:cViewPr>
      <p:scale>
        <a:sx n="125" d="100"/>
        <a:sy n="125" d="100"/>
      </p:scale>
      <p:origin x="0" y="0"/>
    </p:cViewPr>
  </p:notesTextViewPr>
  <p:sorterViewPr>
    <p:cViewPr>
      <p:scale>
        <a:sx n="66" d="100"/>
        <a:sy n="66" d="100"/>
      </p:scale>
      <p:origin x="0" y="5968"/>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E887BD7-5796-BF4D-B20B-86D1568ACD1D}" type="doc">
      <dgm:prSet loTypeId="urn:microsoft.com/office/officeart/2005/8/layout/radial5" loCatId="" qsTypeId="urn:microsoft.com/office/officeart/2005/8/quickstyle/simple4" qsCatId="simple" csTypeId="urn:microsoft.com/office/officeart/2005/8/colors/colorful3" csCatId="colorful" phldr="1"/>
      <dgm:spPr/>
      <dgm:t>
        <a:bodyPr/>
        <a:lstStyle/>
        <a:p>
          <a:endParaRPr lang="en-US"/>
        </a:p>
      </dgm:t>
    </dgm:pt>
    <dgm:pt modelId="{C01BD24D-8828-AA49-BD3B-DF8083D3DD52}">
      <dgm:prSet phldrT="[Text]"/>
      <dgm:spPr/>
      <dgm:t>
        <a:bodyPr/>
        <a:lstStyle/>
        <a:p>
          <a:r>
            <a:rPr lang="en-US" dirty="0" err="1" smtClean="0"/>
            <a:t>Agroecologia</a:t>
          </a:r>
          <a:endParaRPr lang="en-US" dirty="0"/>
        </a:p>
      </dgm:t>
    </dgm:pt>
    <dgm:pt modelId="{1FAEC6F7-ED22-5E44-BA0D-55D04F9161EC}" type="parTrans" cxnId="{3060B483-F186-9D4E-A03C-EAA8C2DFBD37}">
      <dgm:prSet/>
      <dgm:spPr/>
      <dgm:t>
        <a:bodyPr/>
        <a:lstStyle/>
        <a:p>
          <a:endParaRPr lang="en-US"/>
        </a:p>
      </dgm:t>
    </dgm:pt>
    <dgm:pt modelId="{17CDE785-4F62-954A-96B0-9C769931A4AB}" type="sibTrans" cxnId="{3060B483-F186-9D4E-A03C-EAA8C2DFBD37}">
      <dgm:prSet/>
      <dgm:spPr/>
      <dgm:t>
        <a:bodyPr/>
        <a:lstStyle/>
        <a:p>
          <a:endParaRPr lang="en-US"/>
        </a:p>
      </dgm:t>
    </dgm:pt>
    <dgm:pt modelId="{CAC34718-BB31-5544-AD00-125D52EC9A66}">
      <dgm:prSet phldrT="[Text]"/>
      <dgm:spPr/>
      <dgm:t>
        <a:bodyPr/>
        <a:lstStyle/>
        <a:p>
          <a:r>
            <a:rPr lang="en-US" dirty="0" err="1" smtClean="0"/>
            <a:t>comunidad</a:t>
          </a:r>
          <a:r>
            <a:rPr lang="en-US" dirty="0" smtClean="0"/>
            <a:t> </a:t>
          </a:r>
          <a:endParaRPr lang="en-US" dirty="0"/>
        </a:p>
      </dgm:t>
    </dgm:pt>
    <dgm:pt modelId="{F08F3CB8-79FD-754A-9579-D9FA89BFA7F9}" type="parTrans" cxnId="{77ECAC13-3B24-564D-82B3-116605C20AD7}">
      <dgm:prSet/>
      <dgm:spPr/>
      <dgm:t>
        <a:bodyPr/>
        <a:lstStyle/>
        <a:p>
          <a:endParaRPr lang="en-US"/>
        </a:p>
      </dgm:t>
    </dgm:pt>
    <dgm:pt modelId="{5D126673-48C1-1C44-93C8-CD2C4ABCFC0A}" type="sibTrans" cxnId="{77ECAC13-3B24-564D-82B3-116605C20AD7}">
      <dgm:prSet/>
      <dgm:spPr/>
      <dgm:t>
        <a:bodyPr/>
        <a:lstStyle/>
        <a:p>
          <a:endParaRPr lang="en-US"/>
        </a:p>
      </dgm:t>
    </dgm:pt>
    <dgm:pt modelId="{F4A4BBAD-7CB6-664C-BD64-590A273368D6}">
      <dgm:prSet phldrT="[Text]"/>
      <dgm:spPr/>
      <dgm:t>
        <a:bodyPr/>
        <a:lstStyle/>
        <a:p>
          <a:r>
            <a:rPr lang="en-US" dirty="0" err="1" smtClean="0"/>
            <a:t>Huertos</a:t>
          </a:r>
          <a:r>
            <a:rPr lang="en-US" dirty="0" smtClean="0"/>
            <a:t> y </a:t>
          </a:r>
          <a:r>
            <a:rPr lang="en-US" dirty="0" err="1" smtClean="0"/>
            <a:t>jardines</a:t>
          </a:r>
          <a:r>
            <a:rPr lang="en-US" dirty="0" smtClean="0"/>
            <a:t> </a:t>
          </a:r>
          <a:endParaRPr lang="en-US" dirty="0"/>
        </a:p>
      </dgm:t>
    </dgm:pt>
    <dgm:pt modelId="{4B9818B8-EB5B-F34A-9EF8-511631EEF535}" type="parTrans" cxnId="{EA9203DB-BBCD-6345-BC9B-861B410AF575}">
      <dgm:prSet/>
      <dgm:spPr/>
      <dgm:t>
        <a:bodyPr/>
        <a:lstStyle/>
        <a:p>
          <a:endParaRPr lang="en-US"/>
        </a:p>
      </dgm:t>
    </dgm:pt>
    <dgm:pt modelId="{1B71D1BE-AAAA-914D-BF31-E9DFFBBD9517}" type="sibTrans" cxnId="{EA9203DB-BBCD-6345-BC9B-861B410AF575}">
      <dgm:prSet/>
      <dgm:spPr/>
      <dgm:t>
        <a:bodyPr/>
        <a:lstStyle/>
        <a:p>
          <a:endParaRPr lang="en-US"/>
        </a:p>
      </dgm:t>
    </dgm:pt>
    <dgm:pt modelId="{BEF34E48-E63E-784B-9CB9-E406C5CD070A}">
      <dgm:prSet phldrT="[Text]"/>
      <dgm:spPr/>
      <dgm:t>
        <a:bodyPr/>
        <a:lstStyle/>
        <a:p>
          <a:endParaRPr lang="en-US" dirty="0"/>
        </a:p>
      </dgm:t>
    </dgm:pt>
    <dgm:pt modelId="{A51543AA-4BB7-174A-B58E-2DD465F86000}" type="parTrans" cxnId="{D3A44248-E2EF-4C44-AB3F-06052A6EC0DD}">
      <dgm:prSet/>
      <dgm:spPr/>
      <dgm:t>
        <a:bodyPr/>
        <a:lstStyle/>
        <a:p>
          <a:endParaRPr lang="en-US"/>
        </a:p>
      </dgm:t>
    </dgm:pt>
    <dgm:pt modelId="{0D81F3CD-DC5A-AA47-9CD8-C87F4176080B}" type="sibTrans" cxnId="{D3A44248-E2EF-4C44-AB3F-06052A6EC0DD}">
      <dgm:prSet/>
      <dgm:spPr/>
      <dgm:t>
        <a:bodyPr/>
        <a:lstStyle/>
        <a:p>
          <a:endParaRPr lang="en-US"/>
        </a:p>
      </dgm:t>
    </dgm:pt>
    <dgm:pt modelId="{B8D548C4-B396-0548-A538-382DA2CCB465}">
      <dgm:prSet phldrT="[Text]"/>
      <dgm:spPr/>
      <dgm:t>
        <a:bodyPr/>
        <a:lstStyle/>
        <a:p>
          <a:r>
            <a:rPr lang="en-US" dirty="0" err="1" smtClean="0"/>
            <a:t>escuelas</a:t>
          </a:r>
          <a:endParaRPr lang="en-US" dirty="0"/>
        </a:p>
      </dgm:t>
    </dgm:pt>
    <dgm:pt modelId="{B7E03483-409F-D349-A171-6EF4BD76B4E1}" type="sibTrans" cxnId="{7B43F778-CC6C-C64D-B3E3-7909CBA2E383}">
      <dgm:prSet/>
      <dgm:spPr/>
      <dgm:t>
        <a:bodyPr/>
        <a:lstStyle/>
        <a:p>
          <a:endParaRPr lang="en-US"/>
        </a:p>
      </dgm:t>
    </dgm:pt>
    <dgm:pt modelId="{4F55D975-F036-2B45-A1E7-6EC5F6B41F1F}" type="parTrans" cxnId="{7B43F778-CC6C-C64D-B3E3-7909CBA2E383}">
      <dgm:prSet/>
      <dgm:spPr/>
      <dgm:t>
        <a:bodyPr/>
        <a:lstStyle/>
        <a:p>
          <a:endParaRPr lang="en-US"/>
        </a:p>
      </dgm:t>
    </dgm:pt>
    <dgm:pt modelId="{534EFA04-D67F-A44C-B9FC-22925DEB1794}" type="pres">
      <dgm:prSet presAssocID="{7E887BD7-5796-BF4D-B20B-86D1568ACD1D}" presName="Name0" presStyleCnt="0">
        <dgm:presLayoutVars>
          <dgm:chMax val="1"/>
          <dgm:dir/>
          <dgm:animLvl val="ctr"/>
          <dgm:resizeHandles val="exact"/>
        </dgm:presLayoutVars>
      </dgm:prSet>
      <dgm:spPr/>
      <dgm:t>
        <a:bodyPr/>
        <a:lstStyle/>
        <a:p>
          <a:endParaRPr lang="en-US"/>
        </a:p>
      </dgm:t>
    </dgm:pt>
    <dgm:pt modelId="{4DE77053-A3B6-A94D-8921-547FB475C224}" type="pres">
      <dgm:prSet presAssocID="{C01BD24D-8828-AA49-BD3B-DF8083D3DD52}" presName="centerShape" presStyleLbl="node0" presStyleIdx="0" presStyleCnt="1"/>
      <dgm:spPr/>
      <dgm:t>
        <a:bodyPr/>
        <a:lstStyle/>
        <a:p>
          <a:endParaRPr lang="en-US"/>
        </a:p>
      </dgm:t>
    </dgm:pt>
    <dgm:pt modelId="{9AA298DE-0633-804A-B6E3-14F8BEBA9B37}" type="pres">
      <dgm:prSet presAssocID="{4F55D975-F036-2B45-A1E7-6EC5F6B41F1F}" presName="parTrans" presStyleLbl="sibTrans2D1" presStyleIdx="0" presStyleCnt="3"/>
      <dgm:spPr/>
      <dgm:t>
        <a:bodyPr/>
        <a:lstStyle/>
        <a:p>
          <a:endParaRPr lang="en-US"/>
        </a:p>
      </dgm:t>
    </dgm:pt>
    <dgm:pt modelId="{286EC95B-6D77-EE4F-9C9B-3F295C868EDF}" type="pres">
      <dgm:prSet presAssocID="{4F55D975-F036-2B45-A1E7-6EC5F6B41F1F}" presName="connectorText" presStyleLbl="sibTrans2D1" presStyleIdx="0" presStyleCnt="3"/>
      <dgm:spPr/>
      <dgm:t>
        <a:bodyPr/>
        <a:lstStyle/>
        <a:p>
          <a:endParaRPr lang="en-US"/>
        </a:p>
      </dgm:t>
    </dgm:pt>
    <dgm:pt modelId="{82B30884-0771-5E4A-AE1B-4D35D3F02690}" type="pres">
      <dgm:prSet presAssocID="{B8D548C4-B396-0548-A538-382DA2CCB465}" presName="node" presStyleLbl="node1" presStyleIdx="0" presStyleCnt="3">
        <dgm:presLayoutVars>
          <dgm:bulletEnabled val="1"/>
        </dgm:presLayoutVars>
      </dgm:prSet>
      <dgm:spPr/>
      <dgm:t>
        <a:bodyPr/>
        <a:lstStyle/>
        <a:p>
          <a:endParaRPr lang="en-US"/>
        </a:p>
      </dgm:t>
    </dgm:pt>
    <dgm:pt modelId="{4FE09283-E590-4D46-B42C-2F585FAE217E}" type="pres">
      <dgm:prSet presAssocID="{F08F3CB8-79FD-754A-9579-D9FA89BFA7F9}" presName="parTrans" presStyleLbl="sibTrans2D1" presStyleIdx="1" presStyleCnt="3"/>
      <dgm:spPr/>
      <dgm:t>
        <a:bodyPr/>
        <a:lstStyle/>
        <a:p>
          <a:endParaRPr lang="en-US"/>
        </a:p>
      </dgm:t>
    </dgm:pt>
    <dgm:pt modelId="{C3F9765F-A16E-3D43-AFA9-44A2379AA209}" type="pres">
      <dgm:prSet presAssocID="{F08F3CB8-79FD-754A-9579-D9FA89BFA7F9}" presName="connectorText" presStyleLbl="sibTrans2D1" presStyleIdx="1" presStyleCnt="3"/>
      <dgm:spPr/>
      <dgm:t>
        <a:bodyPr/>
        <a:lstStyle/>
        <a:p>
          <a:endParaRPr lang="en-US"/>
        </a:p>
      </dgm:t>
    </dgm:pt>
    <dgm:pt modelId="{AF1CFA12-230C-0A43-963C-184F30D3A87F}" type="pres">
      <dgm:prSet presAssocID="{CAC34718-BB31-5544-AD00-125D52EC9A66}" presName="node" presStyleLbl="node1" presStyleIdx="1" presStyleCnt="3">
        <dgm:presLayoutVars>
          <dgm:bulletEnabled val="1"/>
        </dgm:presLayoutVars>
      </dgm:prSet>
      <dgm:spPr/>
      <dgm:t>
        <a:bodyPr/>
        <a:lstStyle/>
        <a:p>
          <a:endParaRPr lang="en-US"/>
        </a:p>
      </dgm:t>
    </dgm:pt>
    <dgm:pt modelId="{22C57B3D-56EB-EB48-B1A9-99368D981931}" type="pres">
      <dgm:prSet presAssocID="{4B9818B8-EB5B-F34A-9EF8-511631EEF535}" presName="parTrans" presStyleLbl="sibTrans2D1" presStyleIdx="2" presStyleCnt="3"/>
      <dgm:spPr/>
      <dgm:t>
        <a:bodyPr/>
        <a:lstStyle/>
        <a:p>
          <a:endParaRPr lang="en-US"/>
        </a:p>
      </dgm:t>
    </dgm:pt>
    <dgm:pt modelId="{372B9800-94FE-A740-95A8-CF73BDD61663}" type="pres">
      <dgm:prSet presAssocID="{4B9818B8-EB5B-F34A-9EF8-511631EEF535}" presName="connectorText" presStyleLbl="sibTrans2D1" presStyleIdx="2" presStyleCnt="3"/>
      <dgm:spPr/>
      <dgm:t>
        <a:bodyPr/>
        <a:lstStyle/>
        <a:p>
          <a:endParaRPr lang="en-US"/>
        </a:p>
      </dgm:t>
    </dgm:pt>
    <dgm:pt modelId="{472F1F42-4EFC-CF44-8305-A864DBB26A26}" type="pres">
      <dgm:prSet presAssocID="{F4A4BBAD-7CB6-664C-BD64-590A273368D6}" presName="node" presStyleLbl="node1" presStyleIdx="2" presStyleCnt="3" custRadScaleRad="104538" custRadScaleInc="-2712">
        <dgm:presLayoutVars>
          <dgm:bulletEnabled val="1"/>
        </dgm:presLayoutVars>
      </dgm:prSet>
      <dgm:spPr/>
      <dgm:t>
        <a:bodyPr/>
        <a:lstStyle/>
        <a:p>
          <a:endParaRPr lang="en-US"/>
        </a:p>
      </dgm:t>
    </dgm:pt>
  </dgm:ptLst>
  <dgm:cxnLst>
    <dgm:cxn modelId="{F0CEEB1F-E1C1-3548-8B4C-BAB4CBEF61FF}" type="presOf" srcId="{4F55D975-F036-2B45-A1E7-6EC5F6B41F1F}" destId="{286EC95B-6D77-EE4F-9C9B-3F295C868EDF}" srcOrd="1" destOrd="0" presId="urn:microsoft.com/office/officeart/2005/8/layout/radial5"/>
    <dgm:cxn modelId="{7E100F37-8CCD-0747-8A60-9C757523BE71}" type="presOf" srcId="{7E887BD7-5796-BF4D-B20B-86D1568ACD1D}" destId="{534EFA04-D67F-A44C-B9FC-22925DEB1794}" srcOrd="0" destOrd="0" presId="urn:microsoft.com/office/officeart/2005/8/layout/radial5"/>
    <dgm:cxn modelId="{D3A44248-E2EF-4C44-AB3F-06052A6EC0DD}" srcId="{7E887BD7-5796-BF4D-B20B-86D1568ACD1D}" destId="{BEF34E48-E63E-784B-9CB9-E406C5CD070A}" srcOrd="1" destOrd="0" parTransId="{A51543AA-4BB7-174A-B58E-2DD465F86000}" sibTransId="{0D81F3CD-DC5A-AA47-9CD8-C87F4176080B}"/>
    <dgm:cxn modelId="{D5D3BD38-3790-2947-B52F-143483D62E28}" type="presOf" srcId="{CAC34718-BB31-5544-AD00-125D52EC9A66}" destId="{AF1CFA12-230C-0A43-963C-184F30D3A87F}" srcOrd="0" destOrd="0" presId="urn:microsoft.com/office/officeart/2005/8/layout/radial5"/>
    <dgm:cxn modelId="{520E0406-BCF6-C940-977C-D2129E7A3E5A}" type="presOf" srcId="{F08F3CB8-79FD-754A-9579-D9FA89BFA7F9}" destId="{4FE09283-E590-4D46-B42C-2F585FAE217E}" srcOrd="0" destOrd="0" presId="urn:microsoft.com/office/officeart/2005/8/layout/radial5"/>
    <dgm:cxn modelId="{85E88956-8BE1-6548-B5FE-3698DF7B54A2}" type="presOf" srcId="{4B9818B8-EB5B-F34A-9EF8-511631EEF535}" destId="{22C57B3D-56EB-EB48-B1A9-99368D981931}" srcOrd="0" destOrd="0" presId="urn:microsoft.com/office/officeart/2005/8/layout/radial5"/>
    <dgm:cxn modelId="{4A46BD6C-4BE5-DE40-A2A8-EC20233DF016}" type="presOf" srcId="{F08F3CB8-79FD-754A-9579-D9FA89BFA7F9}" destId="{C3F9765F-A16E-3D43-AFA9-44A2379AA209}" srcOrd="1" destOrd="0" presId="urn:microsoft.com/office/officeart/2005/8/layout/radial5"/>
    <dgm:cxn modelId="{77ECAC13-3B24-564D-82B3-116605C20AD7}" srcId="{C01BD24D-8828-AA49-BD3B-DF8083D3DD52}" destId="{CAC34718-BB31-5544-AD00-125D52EC9A66}" srcOrd="1" destOrd="0" parTransId="{F08F3CB8-79FD-754A-9579-D9FA89BFA7F9}" sibTransId="{5D126673-48C1-1C44-93C8-CD2C4ABCFC0A}"/>
    <dgm:cxn modelId="{2E188A89-FC7D-8A4A-BBAB-32500F59AC47}" type="presOf" srcId="{4F55D975-F036-2B45-A1E7-6EC5F6B41F1F}" destId="{9AA298DE-0633-804A-B6E3-14F8BEBA9B37}" srcOrd="0" destOrd="0" presId="urn:microsoft.com/office/officeart/2005/8/layout/radial5"/>
    <dgm:cxn modelId="{EA9203DB-BBCD-6345-BC9B-861B410AF575}" srcId="{C01BD24D-8828-AA49-BD3B-DF8083D3DD52}" destId="{F4A4BBAD-7CB6-664C-BD64-590A273368D6}" srcOrd="2" destOrd="0" parTransId="{4B9818B8-EB5B-F34A-9EF8-511631EEF535}" sibTransId="{1B71D1BE-AAAA-914D-BF31-E9DFFBBD9517}"/>
    <dgm:cxn modelId="{166D92E1-1371-1E4F-AA32-6C7DF87A1C95}" type="presOf" srcId="{F4A4BBAD-7CB6-664C-BD64-590A273368D6}" destId="{472F1F42-4EFC-CF44-8305-A864DBB26A26}" srcOrd="0" destOrd="0" presId="urn:microsoft.com/office/officeart/2005/8/layout/radial5"/>
    <dgm:cxn modelId="{7B43F778-CC6C-C64D-B3E3-7909CBA2E383}" srcId="{C01BD24D-8828-AA49-BD3B-DF8083D3DD52}" destId="{B8D548C4-B396-0548-A538-382DA2CCB465}" srcOrd="0" destOrd="0" parTransId="{4F55D975-F036-2B45-A1E7-6EC5F6B41F1F}" sibTransId="{B7E03483-409F-D349-A171-6EF4BD76B4E1}"/>
    <dgm:cxn modelId="{BDFAAA24-B21C-DF4D-88BC-726ADB75C545}" type="presOf" srcId="{B8D548C4-B396-0548-A538-382DA2CCB465}" destId="{82B30884-0771-5E4A-AE1B-4D35D3F02690}" srcOrd="0" destOrd="0" presId="urn:microsoft.com/office/officeart/2005/8/layout/radial5"/>
    <dgm:cxn modelId="{0F8A9BE6-C9B6-264C-B3EE-539CE59AD297}" type="presOf" srcId="{4B9818B8-EB5B-F34A-9EF8-511631EEF535}" destId="{372B9800-94FE-A740-95A8-CF73BDD61663}" srcOrd="1" destOrd="0" presId="urn:microsoft.com/office/officeart/2005/8/layout/radial5"/>
    <dgm:cxn modelId="{394CE042-5908-394E-85F7-90FD81FB29A6}" type="presOf" srcId="{C01BD24D-8828-AA49-BD3B-DF8083D3DD52}" destId="{4DE77053-A3B6-A94D-8921-547FB475C224}" srcOrd="0" destOrd="0" presId="urn:microsoft.com/office/officeart/2005/8/layout/radial5"/>
    <dgm:cxn modelId="{3060B483-F186-9D4E-A03C-EAA8C2DFBD37}" srcId="{7E887BD7-5796-BF4D-B20B-86D1568ACD1D}" destId="{C01BD24D-8828-AA49-BD3B-DF8083D3DD52}" srcOrd="0" destOrd="0" parTransId="{1FAEC6F7-ED22-5E44-BA0D-55D04F9161EC}" sibTransId="{17CDE785-4F62-954A-96B0-9C769931A4AB}"/>
    <dgm:cxn modelId="{E02C5B2F-9157-154D-B963-9EC23DDEA9A9}" type="presParOf" srcId="{534EFA04-D67F-A44C-B9FC-22925DEB1794}" destId="{4DE77053-A3B6-A94D-8921-547FB475C224}" srcOrd="0" destOrd="0" presId="urn:microsoft.com/office/officeart/2005/8/layout/radial5"/>
    <dgm:cxn modelId="{651ED22F-19F2-0941-9E34-D7B249AA4F2A}" type="presParOf" srcId="{534EFA04-D67F-A44C-B9FC-22925DEB1794}" destId="{9AA298DE-0633-804A-B6E3-14F8BEBA9B37}" srcOrd="1" destOrd="0" presId="urn:microsoft.com/office/officeart/2005/8/layout/radial5"/>
    <dgm:cxn modelId="{10687D51-4FB0-784D-8F13-B7ABCBCB1682}" type="presParOf" srcId="{9AA298DE-0633-804A-B6E3-14F8BEBA9B37}" destId="{286EC95B-6D77-EE4F-9C9B-3F295C868EDF}" srcOrd="0" destOrd="0" presId="urn:microsoft.com/office/officeart/2005/8/layout/radial5"/>
    <dgm:cxn modelId="{F3C9A7B3-52D4-8548-8175-C15DAF69302E}" type="presParOf" srcId="{534EFA04-D67F-A44C-B9FC-22925DEB1794}" destId="{82B30884-0771-5E4A-AE1B-4D35D3F02690}" srcOrd="2" destOrd="0" presId="urn:microsoft.com/office/officeart/2005/8/layout/radial5"/>
    <dgm:cxn modelId="{0B16CB11-EED0-3040-9719-21BD20E959F8}" type="presParOf" srcId="{534EFA04-D67F-A44C-B9FC-22925DEB1794}" destId="{4FE09283-E590-4D46-B42C-2F585FAE217E}" srcOrd="3" destOrd="0" presId="urn:microsoft.com/office/officeart/2005/8/layout/radial5"/>
    <dgm:cxn modelId="{9FDD4AB2-789E-314E-AECA-EE5DB72BD9EF}" type="presParOf" srcId="{4FE09283-E590-4D46-B42C-2F585FAE217E}" destId="{C3F9765F-A16E-3D43-AFA9-44A2379AA209}" srcOrd="0" destOrd="0" presId="urn:microsoft.com/office/officeart/2005/8/layout/radial5"/>
    <dgm:cxn modelId="{1AF0DA1F-1DA6-5046-9B66-FF4A328967A6}" type="presParOf" srcId="{534EFA04-D67F-A44C-B9FC-22925DEB1794}" destId="{AF1CFA12-230C-0A43-963C-184F30D3A87F}" srcOrd="4" destOrd="0" presId="urn:microsoft.com/office/officeart/2005/8/layout/radial5"/>
    <dgm:cxn modelId="{E497D86D-26A7-204D-BC11-B249FA1661D6}" type="presParOf" srcId="{534EFA04-D67F-A44C-B9FC-22925DEB1794}" destId="{22C57B3D-56EB-EB48-B1A9-99368D981931}" srcOrd="5" destOrd="0" presId="urn:microsoft.com/office/officeart/2005/8/layout/radial5"/>
    <dgm:cxn modelId="{9D016458-4402-FC4E-924C-157E04237133}" type="presParOf" srcId="{22C57B3D-56EB-EB48-B1A9-99368D981931}" destId="{372B9800-94FE-A740-95A8-CF73BDD61663}" srcOrd="0" destOrd="0" presId="urn:microsoft.com/office/officeart/2005/8/layout/radial5"/>
    <dgm:cxn modelId="{0ED3555A-C56C-B449-BB72-EC8A4BB3A75B}" type="presParOf" srcId="{534EFA04-D67F-A44C-B9FC-22925DEB1794}" destId="{472F1F42-4EFC-CF44-8305-A864DBB26A26}" srcOrd="6" destOrd="0" presId="urn:microsoft.com/office/officeart/2005/8/layout/radial5"/>
  </dgm:cxnLst>
  <dgm:bg/>
  <dgm:whole/>
  <dgm:extLst>
    <a:ext uri="http://schemas.microsoft.com/office/drawing/2008/diagram">
      <dsp:dataModelExt xmlns:dsp="http://schemas.microsoft.com/office/drawing/2008/diagram" xmlns=""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186D968-623B-9F43-92B0-0B5F6EB0DD5E}" type="doc">
      <dgm:prSet loTypeId="urn:microsoft.com/office/officeart/2005/8/layout/radial4" loCatId="" qsTypeId="urn:microsoft.com/office/officeart/2005/8/quickstyle/simple2" qsCatId="simple" csTypeId="urn:microsoft.com/office/officeart/2005/8/colors/colorful2" csCatId="colorful" phldr="1"/>
      <dgm:spPr/>
      <dgm:t>
        <a:bodyPr/>
        <a:lstStyle/>
        <a:p>
          <a:endParaRPr lang="en-US"/>
        </a:p>
      </dgm:t>
    </dgm:pt>
    <dgm:pt modelId="{DF75592E-DEFB-9740-940F-81368F5CA891}">
      <dgm:prSet phldrT="[Text]"/>
      <dgm:spPr/>
      <dgm:t>
        <a:bodyPr/>
        <a:lstStyle/>
        <a:p>
          <a:r>
            <a:rPr lang="en-US" dirty="0" smtClean="0"/>
            <a:t>EDRA</a:t>
          </a:r>
          <a:endParaRPr lang="en-US" dirty="0"/>
        </a:p>
      </dgm:t>
    </dgm:pt>
    <dgm:pt modelId="{D091E07F-45BE-7D46-A254-CCBAF2F5955A}" type="parTrans" cxnId="{FF294EDE-B609-5348-AA66-100C9F12C78D}">
      <dgm:prSet/>
      <dgm:spPr/>
      <dgm:t>
        <a:bodyPr/>
        <a:lstStyle/>
        <a:p>
          <a:endParaRPr lang="en-US"/>
        </a:p>
      </dgm:t>
    </dgm:pt>
    <dgm:pt modelId="{51ABACB5-6614-8A4C-BCE8-F0028AE5D80F}" type="sibTrans" cxnId="{FF294EDE-B609-5348-AA66-100C9F12C78D}">
      <dgm:prSet/>
      <dgm:spPr/>
      <dgm:t>
        <a:bodyPr/>
        <a:lstStyle/>
        <a:p>
          <a:endParaRPr lang="en-US"/>
        </a:p>
      </dgm:t>
    </dgm:pt>
    <dgm:pt modelId="{FCEAC9D6-6942-C54E-8313-ECAD8728E119}">
      <dgm:prSet phldrT="[Text]" custT="1"/>
      <dgm:spPr/>
      <dgm:t>
        <a:bodyPr/>
        <a:lstStyle/>
        <a:p>
          <a:r>
            <a:rPr lang="en-US" sz="2400" dirty="0" smtClean="0"/>
            <a:t>Recycle </a:t>
          </a:r>
          <a:endParaRPr lang="en-US" sz="2400" dirty="0"/>
        </a:p>
      </dgm:t>
    </dgm:pt>
    <dgm:pt modelId="{49999C2A-A92D-A64E-9D88-BEF2825BD501}" type="parTrans" cxnId="{D619BC61-29F3-8045-AA61-64F45C7F0910}">
      <dgm:prSet/>
      <dgm:spPr/>
      <dgm:t>
        <a:bodyPr/>
        <a:lstStyle/>
        <a:p>
          <a:endParaRPr lang="en-US"/>
        </a:p>
      </dgm:t>
    </dgm:pt>
    <dgm:pt modelId="{68270A02-74CB-6E4B-880A-5DEDD1C1CBAE}" type="sibTrans" cxnId="{D619BC61-29F3-8045-AA61-64F45C7F0910}">
      <dgm:prSet/>
      <dgm:spPr/>
      <dgm:t>
        <a:bodyPr/>
        <a:lstStyle/>
        <a:p>
          <a:endParaRPr lang="en-US"/>
        </a:p>
      </dgm:t>
    </dgm:pt>
    <dgm:pt modelId="{67726385-A8F5-40FC-BE77-5911A23A6459}">
      <dgm:prSet phldrT="[Text]" custT="1"/>
      <dgm:spPr/>
      <dgm:t>
        <a:bodyPr/>
        <a:lstStyle/>
        <a:p>
          <a:r>
            <a:rPr lang="en-US" sz="2000" dirty="0" err="1" smtClean="0"/>
            <a:t>Monitoreo</a:t>
          </a:r>
          <a:r>
            <a:rPr lang="en-US" sz="2000" dirty="0" smtClean="0"/>
            <a:t> de </a:t>
          </a:r>
          <a:r>
            <a:rPr lang="en-US" sz="2000" dirty="0" err="1" smtClean="0"/>
            <a:t>agua</a:t>
          </a:r>
          <a:r>
            <a:rPr lang="en-US" sz="2000" dirty="0" smtClean="0"/>
            <a:t> y </a:t>
          </a:r>
          <a:r>
            <a:rPr lang="en-US" sz="2000" dirty="0" err="1" smtClean="0"/>
            <a:t>aves</a:t>
          </a:r>
          <a:r>
            <a:rPr lang="en-US" sz="2000" dirty="0" smtClean="0"/>
            <a:t> </a:t>
          </a:r>
          <a:endParaRPr lang="en-US" sz="2000" dirty="0"/>
        </a:p>
      </dgm:t>
    </dgm:pt>
    <dgm:pt modelId="{F30E17FC-CBC6-49BE-A4CA-82520181FA78}" type="parTrans" cxnId="{1C69BB0A-C68C-4A81-9007-A8500F1C45A1}">
      <dgm:prSet/>
      <dgm:spPr/>
      <dgm:t>
        <a:bodyPr/>
        <a:lstStyle/>
        <a:p>
          <a:endParaRPr lang="es-PR"/>
        </a:p>
      </dgm:t>
    </dgm:pt>
    <dgm:pt modelId="{F50B53D7-5B84-414D-A472-58FEC5E37ACA}" type="sibTrans" cxnId="{1C69BB0A-C68C-4A81-9007-A8500F1C45A1}">
      <dgm:prSet/>
      <dgm:spPr/>
      <dgm:t>
        <a:bodyPr/>
        <a:lstStyle/>
        <a:p>
          <a:endParaRPr lang="es-PR"/>
        </a:p>
      </dgm:t>
    </dgm:pt>
    <dgm:pt modelId="{A5556DF2-6ECB-44B3-B582-37EAB7DD2C23}">
      <dgm:prSet phldrT="[Text]" custT="1"/>
      <dgm:spPr/>
      <dgm:t>
        <a:bodyPr/>
        <a:lstStyle/>
        <a:p>
          <a:r>
            <a:rPr lang="es-ES_tradnl" sz="1800" noProof="0" dirty="0" smtClean="0"/>
            <a:t>Jardines y </a:t>
          </a:r>
          <a:r>
            <a:rPr lang="es-ES_tradnl" sz="1800" noProof="0" dirty="0" err="1" smtClean="0"/>
            <a:t>reforestacion</a:t>
          </a:r>
          <a:endParaRPr lang="es-ES_tradnl" sz="1800" noProof="0" dirty="0"/>
        </a:p>
      </dgm:t>
    </dgm:pt>
    <dgm:pt modelId="{45ADA2D9-1EE4-424A-9C3D-E6A43B2B5014}" type="parTrans" cxnId="{DF116B10-4654-4D6F-89FF-6304E077D77B}">
      <dgm:prSet/>
      <dgm:spPr/>
      <dgm:t>
        <a:bodyPr/>
        <a:lstStyle/>
        <a:p>
          <a:endParaRPr lang="es-PR"/>
        </a:p>
      </dgm:t>
    </dgm:pt>
    <dgm:pt modelId="{D0934FA4-DC80-4E47-ACAC-F7B377B38165}" type="sibTrans" cxnId="{DF116B10-4654-4D6F-89FF-6304E077D77B}">
      <dgm:prSet/>
      <dgm:spPr/>
      <dgm:t>
        <a:bodyPr/>
        <a:lstStyle/>
        <a:p>
          <a:endParaRPr lang="es-PR"/>
        </a:p>
      </dgm:t>
    </dgm:pt>
    <dgm:pt modelId="{70119D45-E031-432D-963B-3AC46E2E80C4}">
      <dgm:prSet phldrT="[Text]" custT="1"/>
      <dgm:spPr/>
      <dgm:t>
        <a:bodyPr/>
        <a:lstStyle/>
        <a:p>
          <a:r>
            <a:rPr lang="es-PR" sz="1800" noProof="0" dirty="0" err="1" smtClean="0"/>
            <a:t>Environmental</a:t>
          </a:r>
          <a:r>
            <a:rPr lang="es-PR" sz="1800" noProof="0" dirty="0" smtClean="0"/>
            <a:t> </a:t>
          </a:r>
          <a:r>
            <a:rPr lang="es-PR" sz="1800" noProof="0" dirty="0" err="1" smtClean="0"/>
            <a:t>awareness</a:t>
          </a:r>
          <a:r>
            <a:rPr lang="es-PR" sz="1800" noProof="0" dirty="0" smtClean="0"/>
            <a:t>: </a:t>
          </a:r>
          <a:r>
            <a:rPr lang="es-PR" sz="1800" noProof="0" dirty="0" err="1" smtClean="0"/>
            <a:t>Chronicles</a:t>
          </a:r>
          <a:r>
            <a:rPr lang="es-PR" sz="1800" noProof="0" dirty="0" smtClean="0"/>
            <a:t> Cano, film </a:t>
          </a:r>
          <a:r>
            <a:rPr lang="es-PR" sz="1800" noProof="0" dirty="0" err="1" smtClean="0"/>
            <a:t>forums</a:t>
          </a:r>
          <a:r>
            <a:rPr lang="es-PR" sz="1800" noProof="0" dirty="0" smtClean="0"/>
            <a:t>, </a:t>
          </a:r>
          <a:r>
            <a:rPr lang="es-PR" sz="1800" noProof="0" dirty="0" err="1" smtClean="0"/>
            <a:t>environmental</a:t>
          </a:r>
          <a:r>
            <a:rPr lang="es-PR" sz="1800" noProof="0" dirty="0" smtClean="0"/>
            <a:t> </a:t>
          </a:r>
          <a:r>
            <a:rPr lang="es-PR" sz="1800" noProof="0" dirty="0" err="1" smtClean="0"/>
            <a:t>documentation</a:t>
          </a:r>
          <a:r>
            <a:rPr lang="es-PR" sz="1800" noProof="0" dirty="0" smtClean="0"/>
            <a:t>.</a:t>
          </a:r>
          <a:endParaRPr lang="es-ES_tradnl" sz="1800" noProof="0" dirty="0"/>
        </a:p>
      </dgm:t>
    </dgm:pt>
    <dgm:pt modelId="{44D43E08-3F03-4DCD-BB6B-D2768483DB7A}" type="parTrans" cxnId="{88405C00-DC14-41A9-9262-0AA687759E25}">
      <dgm:prSet/>
      <dgm:spPr/>
      <dgm:t>
        <a:bodyPr/>
        <a:lstStyle/>
        <a:p>
          <a:endParaRPr lang="es-PR"/>
        </a:p>
      </dgm:t>
    </dgm:pt>
    <dgm:pt modelId="{E9EAB8D0-0A18-48CC-8C77-BBDDD78496DF}" type="sibTrans" cxnId="{88405C00-DC14-41A9-9262-0AA687759E25}">
      <dgm:prSet/>
      <dgm:spPr/>
      <dgm:t>
        <a:bodyPr/>
        <a:lstStyle/>
        <a:p>
          <a:endParaRPr lang="es-PR"/>
        </a:p>
      </dgm:t>
    </dgm:pt>
    <dgm:pt modelId="{7EB0E2AC-D689-884A-A66B-B38F9D3D37F4}" type="pres">
      <dgm:prSet presAssocID="{0186D968-623B-9F43-92B0-0B5F6EB0DD5E}" presName="cycle" presStyleCnt="0">
        <dgm:presLayoutVars>
          <dgm:chMax val="1"/>
          <dgm:dir/>
          <dgm:animLvl val="ctr"/>
          <dgm:resizeHandles val="exact"/>
        </dgm:presLayoutVars>
      </dgm:prSet>
      <dgm:spPr/>
      <dgm:t>
        <a:bodyPr/>
        <a:lstStyle/>
        <a:p>
          <a:endParaRPr lang="en-US"/>
        </a:p>
      </dgm:t>
    </dgm:pt>
    <dgm:pt modelId="{10357276-7754-274F-A739-4CBE8F5B697E}" type="pres">
      <dgm:prSet presAssocID="{DF75592E-DEFB-9740-940F-81368F5CA891}" presName="centerShape" presStyleLbl="node0" presStyleIdx="0" presStyleCnt="1" custLinFactNeighborX="-10212" custLinFactNeighborY="-2747"/>
      <dgm:spPr/>
      <dgm:t>
        <a:bodyPr/>
        <a:lstStyle/>
        <a:p>
          <a:endParaRPr lang="en-US"/>
        </a:p>
      </dgm:t>
    </dgm:pt>
    <dgm:pt modelId="{0007CBB4-69D1-FC45-A389-6FE7E3AA3716}" type="pres">
      <dgm:prSet presAssocID="{49999C2A-A92D-A64E-9D88-BEF2825BD501}" presName="parTrans" presStyleLbl="bgSibTrans2D1" presStyleIdx="0" presStyleCnt="4"/>
      <dgm:spPr/>
      <dgm:t>
        <a:bodyPr/>
        <a:lstStyle/>
        <a:p>
          <a:endParaRPr lang="en-US"/>
        </a:p>
      </dgm:t>
    </dgm:pt>
    <dgm:pt modelId="{FDB03A13-B1DF-2F43-B1B5-549450876F9E}" type="pres">
      <dgm:prSet presAssocID="{FCEAC9D6-6942-C54E-8313-ECAD8728E119}" presName="node" presStyleLbl="node1" presStyleIdx="0" presStyleCnt="4">
        <dgm:presLayoutVars>
          <dgm:bulletEnabled val="1"/>
        </dgm:presLayoutVars>
      </dgm:prSet>
      <dgm:spPr/>
      <dgm:t>
        <a:bodyPr/>
        <a:lstStyle/>
        <a:p>
          <a:endParaRPr lang="en-US"/>
        </a:p>
      </dgm:t>
    </dgm:pt>
    <dgm:pt modelId="{7FA9F0D7-49B5-44EE-9D12-15DC5AFB42B3}" type="pres">
      <dgm:prSet presAssocID="{F30E17FC-CBC6-49BE-A4CA-82520181FA78}" presName="parTrans" presStyleLbl="bgSibTrans2D1" presStyleIdx="1" presStyleCnt="4"/>
      <dgm:spPr/>
      <dgm:t>
        <a:bodyPr/>
        <a:lstStyle/>
        <a:p>
          <a:endParaRPr lang="en-US"/>
        </a:p>
      </dgm:t>
    </dgm:pt>
    <dgm:pt modelId="{414D45F3-C270-431E-A95C-3E57B785F8C8}" type="pres">
      <dgm:prSet presAssocID="{67726385-A8F5-40FC-BE77-5911A23A6459}" presName="node" presStyleLbl="node1" presStyleIdx="1" presStyleCnt="4">
        <dgm:presLayoutVars>
          <dgm:bulletEnabled val="1"/>
        </dgm:presLayoutVars>
      </dgm:prSet>
      <dgm:spPr/>
      <dgm:t>
        <a:bodyPr/>
        <a:lstStyle/>
        <a:p>
          <a:endParaRPr lang="es-PR"/>
        </a:p>
      </dgm:t>
    </dgm:pt>
    <dgm:pt modelId="{15106853-9412-4507-A354-6D20D89CD767}" type="pres">
      <dgm:prSet presAssocID="{45ADA2D9-1EE4-424A-9C3D-E6A43B2B5014}" presName="parTrans" presStyleLbl="bgSibTrans2D1" presStyleIdx="2" presStyleCnt="4"/>
      <dgm:spPr/>
      <dgm:t>
        <a:bodyPr/>
        <a:lstStyle/>
        <a:p>
          <a:endParaRPr lang="en-US"/>
        </a:p>
      </dgm:t>
    </dgm:pt>
    <dgm:pt modelId="{980C1FD9-2F79-428D-974A-353500F6EF06}" type="pres">
      <dgm:prSet presAssocID="{A5556DF2-6ECB-44B3-B582-37EAB7DD2C23}" presName="node" presStyleLbl="node1" presStyleIdx="2" presStyleCnt="4" custRadScaleRad="93736" custRadScaleInc="3998">
        <dgm:presLayoutVars>
          <dgm:bulletEnabled val="1"/>
        </dgm:presLayoutVars>
      </dgm:prSet>
      <dgm:spPr/>
      <dgm:t>
        <a:bodyPr/>
        <a:lstStyle/>
        <a:p>
          <a:endParaRPr lang="es-PR"/>
        </a:p>
      </dgm:t>
    </dgm:pt>
    <dgm:pt modelId="{20578768-38B1-44B3-9ACF-AFEB173B67E1}" type="pres">
      <dgm:prSet presAssocID="{44D43E08-3F03-4DCD-BB6B-D2768483DB7A}" presName="parTrans" presStyleLbl="bgSibTrans2D1" presStyleIdx="3" presStyleCnt="4"/>
      <dgm:spPr/>
      <dgm:t>
        <a:bodyPr/>
        <a:lstStyle/>
        <a:p>
          <a:endParaRPr lang="en-US"/>
        </a:p>
      </dgm:t>
    </dgm:pt>
    <dgm:pt modelId="{FE0C1444-3628-4836-A217-DB84E4921152}" type="pres">
      <dgm:prSet presAssocID="{70119D45-E031-432D-963B-3AC46E2E80C4}" presName="node" presStyleLbl="node1" presStyleIdx="3" presStyleCnt="4" custScaleX="115266" custScaleY="147167" custRadScaleRad="94144" custRadScaleInc="29091">
        <dgm:presLayoutVars>
          <dgm:bulletEnabled val="1"/>
        </dgm:presLayoutVars>
      </dgm:prSet>
      <dgm:spPr/>
      <dgm:t>
        <a:bodyPr/>
        <a:lstStyle/>
        <a:p>
          <a:endParaRPr lang="es-PR"/>
        </a:p>
      </dgm:t>
    </dgm:pt>
  </dgm:ptLst>
  <dgm:cxnLst>
    <dgm:cxn modelId="{0564D6D6-B0B0-419F-AC38-575FA5CA6DAC}" type="presOf" srcId="{45ADA2D9-1EE4-424A-9C3D-E6A43B2B5014}" destId="{15106853-9412-4507-A354-6D20D89CD767}" srcOrd="0" destOrd="0" presId="urn:microsoft.com/office/officeart/2005/8/layout/radial4"/>
    <dgm:cxn modelId="{94BF9093-06ED-3746-BE28-A15B4B5689A2}" type="presOf" srcId="{FCEAC9D6-6942-C54E-8313-ECAD8728E119}" destId="{FDB03A13-B1DF-2F43-B1B5-549450876F9E}" srcOrd="0" destOrd="0" presId="urn:microsoft.com/office/officeart/2005/8/layout/radial4"/>
    <dgm:cxn modelId="{30477FBB-7B25-3142-8FD3-2AB83410A647}" type="presOf" srcId="{49999C2A-A92D-A64E-9D88-BEF2825BD501}" destId="{0007CBB4-69D1-FC45-A389-6FE7E3AA3716}" srcOrd="0" destOrd="0" presId="urn:microsoft.com/office/officeart/2005/8/layout/radial4"/>
    <dgm:cxn modelId="{F88D0DBD-F59B-4111-B1C0-CB726F12EAB4}" type="presOf" srcId="{67726385-A8F5-40FC-BE77-5911A23A6459}" destId="{414D45F3-C270-431E-A95C-3E57B785F8C8}" srcOrd="0" destOrd="0" presId="urn:microsoft.com/office/officeart/2005/8/layout/radial4"/>
    <dgm:cxn modelId="{659472D8-EF6F-6649-9D58-4F08D832A2AB}" type="presOf" srcId="{0186D968-623B-9F43-92B0-0B5F6EB0DD5E}" destId="{7EB0E2AC-D689-884A-A66B-B38F9D3D37F4}" srcOrd="0" destOrd="0" presId="urn:microsoft.com/office/officeart/2005/8/layout/radial4"/>
    <dgm:cxn modelId="{22A19F9E-F736-44DA-A03D-5BE01C5900F0}" type="presOf" srcId="{A5556DF2-6ECB-44B3-B582-37EAB7DD2C23}" destId="{980C1FD9-2F79-428D-974A-353500F6EF06}" srcOrd="0" destOrd="0" presId="urn:microsoft.com/office/officeart/2005/8/layout/radial4"/>
    <dgm:cxn modelId="{88405C00-DC14-41A9-9262-0AA687759E25}" srcId="{DF75592E-DEFB-9740-940F-81368F5CA891}" destId="{70119D45-E031-432D-963B-3AC46E2E80C4}" srcOrd="3" destOrd="0" parTransId="{44D43E08-3F03-4DCD-BB6B-D2768483DB7A}" sibTransId="{E9EAB8D0-0A18-48CC-8C77-BBDDD78496DF}"/>
    <dgm:cxn modelId="{1CEFA37D-8FF7-42F3-BCA9-546D997F28C0}" type="presOf" srcId="{44D43E08-3F03-4DCD-BB6B-D2768483DB7A}" destId="{20578768-38B1-44B3-9ACF-AFEB173B67E1}" srcOrd="0" destOrd="0" presId="urn:microsoft.com/office/officeart/2005/8/layout/radial4"/>
    <dgm:cxn modelId="{D619BC61-29F3-8045-AA61-64F45C7F0910}" srcId="{DF75592E-DEFB-9740-940F-81368F5CA891}" destId="{FCEAC9D6-6942-C54E-8313-ECAD8728E119}" srcOrd="0" destOrd="0" parTransId="{49999C2A-A92D-A64E-9D88-BEF2825BD501}" sibTransId="{68270A02-74CB-6E4B-880A-5DEDD1C1CBAE}"/>
    <dgm:cxn modelId="{6E028F30-D1DA-4E37-A75E-D28F7369D25D}" type="presOf" srcId="{F30E17FC-CBC6-49BE-A4CA-82520181FA78}" destId="{7FA9F0D7-49B5-44EE-9D12-15DC5AFB42B3}" srcOrd="0" destOrd="0" presId="urn:microsoft.com/office/officeart/2005/8/layout/radial4"/>
    <dgm:cxn modelId="{1C69BB0A-C68C-4A81-9007-A8500F1C45A1}" srcId="{DF75592E-DEFB-9740-940F-81368F5CA891}" destId="{67726385-A8F5-40FC-BE77-5911A23A6459}" srcOrd="1" destOrd="0" parTransId="{F30E17FC-CBC6-49BE-A4CA-82520181FA78}" sibTransId="{F50B53D7-5B84-414D-A472-58FEC5E37ACA}"/>
    <dgm:cxn modelId="{677D1427-4947-409D-9AE6-1CA2588CC343}" type="presOf" srcId="{70119D45-E031-432D-963B-3AC46E2E80C4}" destId="{FE0C1444-3628-4836-A217-DB84E4921152}" srcOrd="0" destOrd="0" presId="urn:microsoft.com/office/officeart/2005/8/layout/radial4"/>
    <dgm:cxn modelId="{0F2DFFA8-32A2-AA45-BD4D-08FB6AAAC1FE}" type="presOf" srcId="{DF75592E-DEFB-9740-940F-81368F5CA891}" destId="{10357276-7754-274F-A739-4CBE8F5B697E}" srcOrd="0" destOrd="0" presId="urn:microsoft.com/office/officeart/2005/8/layout/radial4"/>
    <dgm:cxn modelId="{FF294EDE-B609-5348-AA66-100C9F12C78D}" srcId="{0186D968-623B-9F43-92B0-0B5F6EB0DD5E}" destId="{DF75592E-DEFB-9740-940F-81368F5CA891}" srcOrd="0" destOrd="0" parTransId="{D091E07F-45BE-7D46-A254-CCBAF2F5955A}" sibTransId="{51ABACB5-6614-8A4C-BCE8-F0028AE5D80F}"/>
    <dgm:cxn modelId="{DF116B10-4654-4D6F-89FF-6304E077D77B}" srcId="{DF75592E-DEFB-9740-940F-81368F5CA891}" destId="{A5556DF2-6ECB-44B3-B582-37EAB7DD2C23}" srcOrd="2" destOrd="0" parTransId="{45ADA2D9-1EE4-424A-9C3D-E6A43B2B5014}" sibTransId="{D0934FA4-DC80-4E47-ACAC-F7B377B38165}"/>
    <dgm:cxn modelId="{81DA6247-90DF-EE42-9D6C-63532FABFDFC}" type="presParOf" srcId="{7EB0E2AC-D689-884A-A66B-B38F9D3D37F4}" destId="{10357276-7754-274F-A739-4CBE8F5B697E}" srcOrd="0" destOrd="0" presId="urn:microsoft.com/office/officeart/2005/8/layout/radial4"/>
    <dgm:cxn modelId="{A6B077E2-13A8-314D-86F2-19C5D018B321}" type="presParOf" srcId="{7EB0E2AC-D689-884A-A66B-B38F9D3D37F4}" destId="{0007CBB4-69D1-FC45-A389-6FE7E3AA3716}" srcOrd="1" destOrd="0" presId="urn:microsoft.com/office/officeart/2005/8/layout/radial4"/>
    <dgm:cxn modelId="{F38BEE87-BB58-3142-8450-86A56B950F2F}" type="presParOf" srcId="{7EB0E2AC-D689-884A-A66B-B38F9D3D37F4}" destId="{FDB03A13-B1DF-2F43-B1B5-549450876F9E}" srcOrd="2" destOrd="0" presId="urn:microsoft.com/office/officeart/2005/8/layout/radial4"/>
    <dgm:cxn modelId="{2B00CFC4-2372-424F-AB48-93067F4BD24A}" type="presParOf" srcId="{7EB0E2AC-D689-884A-A66B-B38F9D3D37F4}" destId="{7FA9F0D7-49B5-44EE-9D12-15DC5AFB42B3}" srcOrd="3" destOrd="0" presId="urn:microsoft.com/office/officeart/2005/8/layout/radial4"/>
    <dgm:cxn modelId="{C88D0B8E-E13E-4B65-9EA4-5725FFC14D2A}" type="presParOf" srcId="{7EB0E2AC-D689-884A-A66B-B38F9D3D37F4}" destId="{414D45F3-C270-431E-A95C-3E57B785F8C8}" srcOrd="4" destOrd="0" presId="urn:microsoft.com/office/officeart/2005/8/layout/radial4"/>
    <dgm:cxn modelId="{73A728FF-2B5D-4E60-B539-A98B0E5BA9B8}" type="presParOf" srcId="{7EB0E2AC-D689-884A-A66B-B38F9D3D37F4}" destId="{15106853-9412-4507-A354-6D20D89CD767}" srcOrd="5" destOrd="0" presId="urn:microsoft.com/office/officeart/2005/8/layout/radial4"/>
    <dgm:cxn modelId="{48C80886-29B1-4533-952D-56FC51923625}" type="presParOf" srcId="{7EB0E2AC-D689-884A-A66B-B38F9D3D37F4}" destId="{980C1FD9-2F79-428D-974A-353500F6EF06}" srcOrd="6" destOrd="0" presId="urn:microsoft.com/office/officeart/2005/8/layout/radial4"/>
    <dgm:cxn modelId="{4A19A309-9484-4B1A-A823-0FBBF2BF811C}" type="presParOf" srcId="{7EB0E2AC-D689-884A-A66B-B38F9D3D37F4}" destId="{20578768-38B1-44B3-9ACF-AFEB173B67E1}" srcOrd="7" destOrd="0" presId="urn:microsoft.com/office/officeart/2005/8/layout/radial4"/>
    <dgm:cxn modelId="{292D28D1-2545-4011-BDEC-3EAC601CE1AD}" type="presParOf" srcId="{7EB0E2AC-D689-884A-A66B-B38F9D3D37F4}" destId="{FE0C1444-3628-4836-A217-DB84E4921152}" srcOrd="8" destOrd="0" presId="urn:microsoft.com/office/officeart/2005/8/layout/radial4"/>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743D476-5895-0546-8DE1-269078C507B0}" type="doc">
      <dgm:prSet loTypeId="urn:microsoft.com/office/officeart/2009/layout/CircleArrowProcess" loCatId="" qsTypeId="urn:microsoft.com/office/officeart/2005/8/quickstyle/simple4" qsCatId="simple" csTypeId="urn:microsoft.com/office/officeart/2005/8/colors/colorful2" csCatId="colorful" phldr="1"/>
      <dgm:spPr/>
      <dgm:t>
        <a:bodyPr/>
        <a:lstStyle/>
        <a:p>
          <a:endParaRPr lang="en-US"/>
        </a:p>
      </dgm:t>
    </dgm:pt>
    <dgm:pt modelId="{634A163E-C25E-0441-B912-41AD19727BD9}">
      <dgm:prSet custT="1"/>
      <dgm:spPr/>
      <dgm:t>
        <a:bodyPr/>
        <a:lstStyle/>
        <a:p>
          <a:pPr rtl="0"/>
          <a:r>
            <a:rPr lang="en-US" sz="2800" dirty="0" smtClean="0"/>
            <a:t>REMEN </a:t>
          </a:r>
          <a:endParaRPr lang="en-US" sz="2800" dirty="0"/>
        </a:p>
      </dgm:t>
    </dgm:pt>
    <dgm:pt modelId="{9EA9698B-EF86-834C-A362-0955F2276C9A}" type="parTrans" cxnId="{97FE06ED-C3B2-8849-AE1B-6F4B04332D26}">
      <dgm:prSet/>
      <dgm:spPr/>
      <dgm:t>
        <a:bodyPr/>
        <a:lstStyle/>
        <a:p>
          <a:endParaRPr lang="en-US"/>
        </a:p>
      </dgm:t>
    </dgm:pt>
    <dgm:pt modelId="{BEBB5365-D2EE-1C4F-89AC-0E4E82B56486}" type="sibTrans" cxnId="{97FE06ED-C3B2-8849-AE1B-6F4B04332D26}">
      <dgm:prSet/>
      <dgm:spPr/>
      <dgm:t>
        <a:bodyPr/>
        <a:lstStyle/>
        <a:p>
          <a:endParaRPr lang="en-US"/>
        </a:p>
      </dgm:t>
    </dgm:pt>
    <dgm:pt modelId="{9A08AC42-5DCC-4810-B95A-5D40DEDC5282}">
      <dgm:prSet custT="1"/>
      <dgm:spPr/>
      <dgm:t>
        <a:bodyPr/>
        <a:lstStyle/>
        <a:p>
          <a:pPr rtl="0"/>
          <a:r>
            <a:rPr lang="en-US" sz="1800" dirty="0" err="1" smtClean="0"/>
            <a:t>Solares</a:t>
          </a:r>
          <a:r>
            <a:rPr lang="en-US" sz="1800" dirty="0" smtClean="0"/>
            <a:t> </a:t>
          </a:r>
          <a:r>
            <a:rPr lang="en-US" sz="1800" dirty="0" err="1" smtClean="0"/>
            <a:t>vacantes</a:t>
          </a:r>
          <a:endParaRPr lang="en-US" sz="1800" dirty="0"/>
        </a:p>
      </dgm:t>
    </dgm:pt>
    <dgm:pt modelId="{88CC2474-A1E1-4EC2-9A0D-6C0736FEED45}" type="parTrans" cxnId="{8FB210B4-AB4F-4A3C-9145-F801AC03B965}">
      <dgm:prSet/>
      <dgm:spPr/>
      <dgm:t>
        <a:bodyPr/>
        <a:lstStyle/>
        <a:p>
          <a:endParaRPr lang="es-PR"/>
        </a:p>
      </dgm:t>
    </dgm:pt>
    <dgm:pt modelId="{D8F967F1-8B24-4B40-818C-22A2807E7B12}" type="sibTrans" cxnId="{8FB210B4-AB4F-4A3C-9145-F801AC03B965}">
      <dgm:prSet/>
      <dgm:spPr/>
      <dgm:t>
        <a:bodyPr/>
        <a:lstStyle/>
        <a:p>
          <a:endParaRPr lang="es-PR"/>
        </a:p>
      </dgm:t>
    </dgm:pt>
    <dgm:pt modelId="{7C5B0329-2590-4A04-924E-3A8079B4AC6B}">
      <dgm:prSet custT="1"/>
      <dgm:spPr/>
      <dgm:t>
        <a:bodyPr/>
        <a:lstStyle/>
        <a:p>
          <a:pPr rtl="0"/>
          <a:r>
            <a:rPr lang="en-US" sz="1600" dirty="0" err="1" smtClean="0"/>
            <a:t>Comine</a:t>
          </a:r>
          <a:r>
            <a:rPr lang="en-US" sz="1600" dirty="0" smtClean="0"/>
            <a:t> </a:t>
          </a:r>
          <a:r>
            <a:rPr lang="en-US" sz="1600" dirty="0" err="1" smtClean="0"/>
            <a:t>ambiental</a:t>
          </a:r>
          <a:r>
            <a:rPr lang="en-US" sz="1600" dirty="0" smtClean="0"/>
            <a:t> </a:t>
          </a:r>
          <a:endParaRPr lang="en-US" sz="1600" dirty="0"/>
        </a:p>
      </dgm:t>
    </dgm:pt>
    <dgm:pt modelId="{89F464E5-D3F7-4DC1-8A9B-7DFCC5A9D197}" type="parTrans" cxnId="{1443A0BD-70BB-4820-A895-FAB06071A912}">
      <dgm:prSet/>
      <dgm:spPr/>
      <dgm:t>
        <a:bodyPr/>
        <a:lstStyle/>
        <a:p>
          <a:endParaRPr lang="es-PR"/>
        </a:p>
      </dgm:t>
    </dgm:pt>
    <dgm:pt modelId="{AC27D2AD-9CF8-4D63-A6CB-CA903ECC718A}" type="sibTrans" cxnId="{1443A0BD-70BB-4820-A895-FAB06071A912}">
      <dgm:prSet/>
      <dgm:spPr/>
      <dgm:t>
        <a:bodyPr/>
        <a:lstStyle/>
        <a:p>
          <a:endParaRPr lang="es-PR"/>
        </a:p>
      </dgm:t>
    </dgm:pt>
    <dgm:pt modelId="{36781495-EC67-4B68-B12C-F54428573B27}">
      <dgm:prSet custT="1"/>
      <dgm:spPr/>
      <dgm:t>
        <a:bodyPr/>
        <a:lstStyle/>
        <a:p>
          <a:pPr rtl="0"/>
          <a:r>
            <a:rPr lang="en-US" sz="1800" dirty="0" err="1" smtClean="0"/>
            <a:t>murales</a:t>
          </a:r>
          <a:endParaRPr lang="en-US" sz="1800" dirty="0"/>
        </a:p>
      </dgm:t>
    </dgm:pt>
    <dgm:pt modelId="{56B69775-B518-435D-A80A-5AA9BB2191DB}" type="parTrans" cxnId="{826CF729-2EA9-48C7-9FE1-54E8904832CF}">
      <dgm:prSet/>
      <dgm:spPr/>
      <dgm:t>
        <a:bodyPr/>
        <a:lstStyle/>
        <a:p>
          <a:endParaRPr lang="es-PR"/>
        </a:p>
      </dgm:t>
    </dgm:pt>
    <dgm:pt modelId="{0EA876C4-AED9-4D35-9EEA-10C4E0F728C2}" type="sibTrans" cxnId="{826CF729-2EA9-48C7-9FE1-54E8904832CF}">
      <dgm:prSet/>
      <dgm:spPr/>
      <dgm:t>
        <a:bodyPr/>
        <a:lstStyle/>
        <a:p>
          <a:endParaRPr lang="es-PR"/>
        </a:p>
      </dgm:t>
    </dgm:pt>
    <dgm:pt modelId="{A3BEBF02-35A6-483E-9BDC-BDE6E832E31D}">
      <dgm:prSet custT="1"/>
      <dgm:spPr/>
      <dgm:t>
        <a:bodyPr/>
        <a:lstStyle/>
        <a:p>
          <a:pPr rtl="0"/>
          <a:r>
            <a:rPr lang="en-US" sz="1800" dirty="0" err="1" smtClean="0"/>
            <a:t>Promotores</a:t>
          </a:r>
          <a:r>
            <a:rPr lang="en-US" sz="1800" dirty="0" smtClean="0"/>
            <a:t> de </a:t>
          </a:r>
          <a:r>
            <a:rPr lang="en-US" sz="1800" dirty="0" err="1" smtClean="0"/>
            <a:t>salud</a:t>
          </a:r>
          <a:r>
            <a:rPr lang="en-US" sz="1800" dirty="0" smtClean="0"/>
            <a:t> </a:t>
          </a:r>
          <a:endParaRPr lang="en-US" sz="1800" dirty="0"/>
        </a:p>
      </dgm:t>
    </dgm:pt>
    <dgm:pt modelId="{59D60738-1CBB-48E2-839B-BC9847C34FA5}" type="parTrans" cxnId="{D49EF821-F562-40AE-8EE3-F9297003B8B3}">
      <dgm:prSet/>
      <dgm:spPr/>
      <dgm:t>
        <a:bodyPr/>
        <a:lstStyle/>
        <a:p>
          <a:endParaRPr lang="es-PR"/>
        </a:p>
      </dgm:t>
    </dgm:pt>
    <dgm:pt modelId="{72B6D1ED-EE6B-494F-9754-A2173F4EDF27}" type="sibTrans" cxnId="{D49EF821-F562-40AE-8EE3-F9297003B8B3}">
      <dgm:prSet/>
      <dgm:spPr/>
      <dgm:t>
        <a:bodyPr/>
        <a:lstStyle/>
        <a:p>
          <a:endParaRPr lang="es-PR"/>
        </a:p>
      </dgm:t>
    </dgm:pt>
    <dgm:pt modelId="{DED39D18-67FE-FE41-ACA2-38AEF4FDCE24}" type="pres">
      <dgm:prSet presAssocID="{1743D476-5895-0546-8DE1-269078C507B0}" presName="Name0" presStyleCnt="0">
        <dgm:presLayoutVars>
          <dgm:chMax val="7"/>
          <dgm:chPref val="7"/>
          <dgm:dir/>
          <dgm:animLvl val="lvl"/>
        </dgm:presLayoutVars>
      </dgm:prSet>
      <dgm:spPr/>
      <dgm:t>
        <a:bodyPr/>
        <a:lstStyle/>
        <a:p>
          <a:endParaRPr lang="en-US"/>
        </a:p>
      </dgm:t>
    </dgm:pt>
    <dgm:pt modelId="{6787D579-8CF2-4F33-9006-A6C25762B462}" type="pres">
      <dgm:prSet presAssocID="{9A08AC42-5DCC-4810-B95A-5D40DEDC5282}" presName="Accent1" presStyleCnt="0"/>
      <dgm:spPr/>
    </dgm:pt>
    <dgm:pt modelId="{6B0A7C2C-C18A-46D4-ABEF-F5EEAF6F09C0}" type="pres">
      <dgm:prSet presAssocID="{9A08AC42-5DCC-4810-B95A-5D40DEDC5282}" presName="Accent" presStyleLbl="node1" presStyleIdx="0" presStyleCnt="5"/>
      <dgm:spPr/>
    </dgm:pt>
    <dgm:pt modelId="{82DD78FF-D5C9-4C59-9F53-7EB07CFA3B62}" type="pres">
      <dgm:prSet presAssocID="{9A08AC42-5DCC-4810-B95A-5D40DEDC5282}" presName="Parent1" presStyleLbl="revTx" presStyleIdx="0" presStyleCnt="5">
        <dgm:presLayoutVars>
          <dgm:chMax val="1"/>
          <dgm:chPref val="1"/>
          <dgm:bulletEnabled val="1"/>
        </dgm:presLayoutVars>
      </dgm:prSet>
      <dgm:spPr/>
      <dgm:t>
        <a:bodyPr/>
        <a:lstStyle/>
        <a:p>
          <a:endParaRPr lang="es-PR"/>
        </a:p>
      </dgm:t>
    </dgm:pt>
    <dgm:pt modelId="{2325F39C-3CA2-D640-831F-C6328381548E}" type="pres">
      <dgm:prSet presAssocID="{634A163E-C25E-0441-B912-41AD19727BD9}" presName="Accent2" presStyleCnt="0"/>
      <dgm:spPr/>
    </dgm:pt>
    <dgm:pt modelId="{1E8BDCC1-8805-B845-BD13-96BCDC4FEFDB}" type="pres">
      <dgm:prSet presAssocID="{634A163E-C25E-0441-B912-41AD19727BD9}" presName="Accent" presStyleLbl="node1" presStyleIdx="1" presStyleCnt="5"/>
      <dgm:spPr/>
    </dgm:pt>
    <dgm:pt modelId="{ECA7DBB5-CBD3-1B4B-BA33-7D9767E709F2}" type="pres">
      <dgm:prSet presAssocID="{634A163E-C25E-0441-B912-41AD19727BD9}" presName="Parent2" presStyleLbl="revTx" presStyleIdx="1" presStyleCnt="5" custLinFactNeighborY="-12824">
        <dgm:presLayoutVars>
          <dgm:chMax val="1"/>
          <dgm:chPref val="1"/>
          <dgm:bulletEnabled val="1"/>
        </dgm:presLayoutVars>
      </dgm:prSet>
      <dgm:spPr/>
      <dgm:t>
        <a:bodyPr/>
        <a:lstStyle/>
        <a:p>
          <a:endParaRPr lang="en-US"/>
        </a:p>
      </dgm:t>
    </dgm:pt>
    <dgm:pt modelId="{10614C84-DD6C-444F-B261-86B11149A448}" type="pres">
      <dgm:prSet presAssocID="{7C5B0329-2590-4A04-924E-3A8079B4AC6B}" presName="Accent3" presStyleCnt="0"/>
      <dgm:spPr/>
    </dgm:pt>
    <dgm:pt modelId="{3C417F8E-F85D-4BEF-9F0B-F2EEEFC857DD}" type="pres">
      <dgm:prSet presAssocID="{7C5B0329-2590-4A04-924E-3A8079B4AC6B}" presName="Accent" presStyleLbl="node1" presStyleIdx="2" presStyleCnt="5"/>
      <dgm:spPr/>
    </dgm:pt>
    <dgm:pt modelId="{5DD80CA5-EAB8-4398-96A2-171957C0E5AE}" type="pres">
      <dgm:prSet presAssocID="{7C5B0329-2590-4A04-924E-3A8079B4AC6B}" presName="Parent3" presStyleLbl="revTx" presStyleIdx="2" presStyleCnt="5" custScaleX="116516" custLinFactNeighborX="-4823" custLinFactNeighborY="5862">
        <dgm:presLayoutVars>
          <dgm:chMax val="1"/>
          <dgm:chPref val="1"/>
          <dgm:bulletEnabled val="1"/>
        </dgm:presLayoutVars>
      </dgm:prSet>
      <dgm:spPr/>
      <dgm:t>
        <a:bodyPr/>
        <a:lstStyle/>
        <a:p>
          <a:endParaRPr lang="es-PR"/>
        </a:p>
      </dgm:t>
    </dgm:pt>
    <dgm:pt modelId="{B2D9276F-9B10-44C6-BE67-B1C98417A744}" type="pres">
      <dgm:prSet presAssocID="{36781495-EC67-4B68-B12C-F54428573B27}" presName="Accent4" presStyleCnt="0"/>
      <dgm:spPr/>
    </dgm:pt>
    <dgm:pt modelId="{10D56D92-9D9C-485A-B005-DB4CAC99B33E}" type="pres">
      <dgm:prSet presAssocID="{36781495-EC67-4B68-B12C-F54428573B27}" presName="Accent" presStyleLbl="node1" presStyleIdx="3" presStyleCnt="5"/>
      <dgm:spPr/>
    </dgm:pt>
    <dgm:pt modelId="{46E633D4-4E51-47E5-9FC2-96DE867C9ACD}" type="pres">
      <dgm:prSet presAssocID="{36781495-EC67-4B68-B12C-F54428573B27}" presName="Parent4" presStyleLbl="revTx" presStyleIdx="3" presStyleCnt="5" custScaleX="128726">
        <dgm:presLayoutVars>
          <dgm:chMax val="1"/>
          <dgm:chPref val="1"/>
          <dgm:bulletEnabled val="1"/>
        </dgm:presLayoutVars>
      </dgm:prSet>
      <dgm:spPr/>
      <dgm:t>
        <a:bodyPr/>
        <a:lstStyle/>
        <a:p>
          <a:endParaRPr lang="es-PR"/>
        </a:p>
      </dgm:t>
    </dgm:pt>
    <dgm:pt modelId="{E05EA0C3-F5B5-4623-9429-AE483049BCFC}" type="pres">
      <dgm:prSet presAssocID="{A3BEBF02-35A6-483E-9BDC-BDE6E832E31D}" presName="Accent5" presStyleCnt="0"/>
      <dgm:spPr/>
    </dgm:pt>
    <dgm:pt modelId="{9CDA74C3-F1CB-411F-B172-A3BCCB0C6805}" type="pres">
      <dgm:prSet presAssocID="{A3BEBF02-35A6-483E-9BDC-BDE6E832E31D}" presName="Accent" presStyleLbl="node1" presStyleIdx="4" presStyleCnt="5"/>
      <dgm:spPr/>
    </dgm:pt>
    <dgm:pt modelId="{D09EDA67-F916-489F-89E9-5F001387B062}" type="pres">
      <dgm:prSet presAssocID="{A3BEBF02-35A6-483E-9BDC-BDE6E832E31D}" presName="Parent5" presStyleLbl="revTx" presStyleIdx="4" presStyleCnt="5" custLinFactNeighborX="-6642">
        <dgm:presLayoutVars>
          <dgm:chMax val="1"/>
          <dgm:chPref val="1"/>
          <dgm:bulletEnabled val="1"/>
        </dgm:presLayoutVars>
      </dgm:prSet>
      <dgm:spPr/>
      <dgm:t>
        <a:bodyPr/>
        <a:lstStyle/>
        <a:p>
          <a:endParaRPr lang="es-PR"/>
        </a:p>
      </dgm:t>
    </dgm:pt>
  </dgm:ptLst>
  <dgm:cxnLst>
    <dgm:cxn modelId="{8FB210B4-AB4F-4A3C-9145-F801AC03B965}" srcId="{1743D476-5895-0546-8DE1-269078C507B0}" destId="{9A08AC42-5DCC-4810-B95A-5D40DEDC5282}" srcOrd="0" destOrd="0" parTransId="{88CC2474-A1E1-4EC2-9A0D-6C0736FEED45}" sibTransId="{D8F967F1-8B24-4B40-818C-22A2807E7B12}"/>
    <dgm:cxn modelId="{B0D76022-36B0-42D9-B547-CF229F05C6E8}" type="presOf" srcId="{A3BEBF02-35A6-483E-9BDC-BDE6E832E31D}" destId="{D09EDA67-F916-489F-89E9-5F001387B062}" srcOrd="0" destOrd="0" presId="urn:microsoft.com/office/officeart/2009/layout/CircleArrowProcess"/>
    <dgm:cxn modelId="{589CE611-FAC9-864E-A2FD-733B3552252B}" type="presOf" srcId="{1743D476-5895-0546-8DE1-269078C507B0}" destId="{DED39D18-67FE-FE41-ACA2-38AEF4FDCE24}" srcOrd="0" destOrd="0" presId="urn:microsoft.com/office/officeart/2009/layout/CircleArrowProcess"/>
    <dgm:cxn modelId="{D49EF821-F562-40AE-8EE3-F9297003B8B3}" srcId="{1743D476-5895-0546-8DE1-269078C507B0}" destId="{A3BEBF02-35A6-483E-9BDC-BDE6E832E31D}" srcOrd="4" destOrd="0" parTransId="{59D60738-1CBB-48E2-839B-BC9847C34FA5}" sibTransId="{72B6D1ED-EE6B-494F-9754-A2173F4EDF27}"/>
    <dgm:cxn modelId="{826CF729-2EA9-48C7-9FE1-54E8904832CF}" srcId="{1743D476-5895-0546-8DE1-269078C507B0}" destId="{36781495-EC67-4B68-B12C-F54428573B27}" srcOrd="3" destOrd="0" parTransId="{56B69775-B518-435D-A80A-5AA9BB2191DB}" sibTransId="{0EA876C4-AED9-4D35-9EEA-10C4E0F728C2}"/>
    <dgm:cxn modelId="{D6EC246C-F8D5-4D0C-90D5-4405B27F67FD}" type="presOf" srcId="{7C5B0329-2590-4A04-924E-3A8079B4AC6B}" destId="{5DD80CA5-EAB8-4398-96A2-171957C0E5AE}" srcOrd="0" destOrd="0" presId="urn:microsoft.com/office/officeart/2009/layout/CircleArrowProcess"/>
    <dgm:cxn modelId="{7574278F-FFFC-4950-BCD5-B1727AEE9BE4}" type="presOf" srcId="{36781495-EC67-4B68-B12C-F54428573B27}" destId="{46E633D4-4E51-47E5-9FC2-96DE867C9ACD}" srcOrd="0" destOrd="0" presId="urn:microsoft.com/office/officeart/2009/layout/CircleArrowProcess"/>
    <dgm:cxn modelId="{97FE06ED-C3B2-8849-AE1B-6F4B04332D26}" srcId="{1743D476-5895-0546-8DE1-269078C507B0}" destId="{634A163E-C25E-0441-B912-41AD19727BD9}" srcOrd="1" destOrd="0" parTransId="{9EA9698B-EF86-834C-A362-0955F2276C9A}" sibTransId="{BEBB5365-D2EE-1C4F-89AC-0E4E82B56486}"/>
    <dgm:cxn modelId="{463A48DF-905F-45C3-82AD-C83971506692}" type="presOf" srcId="{634A163E-C25E-0441-B912-41AD19727BD9}" destId="{ECA7DBB5-CBD3-1B4B-BA33-7D9767E709F2}" srcOrd="0" destOrd="0" presId="urn:microsoft.com/office/officeart/2009/layout/CircleArrowProcess"/>
    <dgm:cxn modelId="{DF06ADA3-3EEF-4E9B-AA6F-856025BE6002}" type="presOf" srcId="{9A08AC42-5DCC-4810-B95A-5D40DEDC5282}" destId="{82DD78FF-D5C9-4C59-9F53-7EB07CFA3B62}" srcOrd="0" destOrd="0" presId="urn:microsoft.com/office/officeart/2009/layout/CircleArrowProcess"/>
    <dgm:cxn modelId="{1443A0BD-70BB-4820-A895-FAB06071A912}" srcId="{1743D476-5895-0546-8DE1-269078C507B0}" destId="{7C5B0329-2590-4A04-924E-3A8079B4AC6B}" srcOrd="2" destOrd="0" parTransId="{89F464E5-D3F7-4DC1-8A9B-7DFCC5A9D197}" sibTransId="{AC27D2AD-9CF8-4D63-A6CB-CA903ECC718A}"/>
    <dgm:cxn modelId="{11AB22BD-1206-47FD-AC27-80D039C55490}" type="presParOf" srcId="{DED39D18-67FE-FE41-ACA2-38AEF4FDCE24}" destId="{6787D579-8CF2-4F33-9006-A6C25762B462}" srcOrd="0" destOrd="0" presId="urn:microsoft.com/office/officeart/2009/layout/CircleArrowProcess"/>
    <dgm:cxn modelId="{BBC1334E-0684-44D2-95AB-B6E24038B0CE}" type="presParOf" srcId="{6787D579-8CF2-4F33-9006-A6C25762B462}" destId="{6B0A7C2C-C18A-46D4-ABEF-F5EEAF6F09C0}" srcOrd="0" destOrd="0" presId="urn:microsoft.com/office/officeart/2009/layout/CircleArrowProcess"/>
    <dgm:cxn modelId="{37BBA316-72F3-40B9-8406-89DD9E3DDAA3}" type="presParOf" srcId="{DED39D18-67FE-FE41-ACA2-38AEF4FDCE24}" destId="{82DD78FF-D5C9-4C59-9F53-7EB07CFA3B62}" srcOrd="1" destOrd="0" presId="urn:microsoft.com/office/officeart/2009/layout/CircleArrowProcess"/>
    <dgm:cxn modelId="{2EAE6915-8EE1-4EA3-B4F7-F65AA1E42D32}" type="presParOf" srcId="{DED39D18-67FE-FE41-ACA2-38AEF4FDCE24}" destId="{2325F39C-3CA2-D640-831F-C6328381548E}" srcOrd="2" destOrd="0" presId="urn:microsoft.com/office/officeart/2009/layout/CircleArrowProcess"/>
    <dgm:cxn modelId="{A7B76960-73B3-4C9D-A9E4-B1805B737091}" type="presParOf" srcId="{2325F39C-3CA2-D640-831F-C6328381548E}" destId="{1E8BDCC1-8805-B845-BD13-96BCDC4FEFDB}" srcOrd="0" destOrd="0" presId="urn:microsoft.com/office/officeart/2009/layout/CircleArrowProcess"/>
    <dgm:cxn modelId="{88B07D43-D43A-4ADA-BBB6-4799B4238B30}" type="presParOf" srcId="{DED39D18-67FE-FE41-ACA2-38AEF4FDCE24}" destId="{ECA7DBB5-CBD3-1B4B-BA33-7D9767E709F2}" srcOrd="3" destOrd="0" presId="urn:microsoft.com/office/officeart/2009/layout/CircleArrowProcess"/>
    <dgm:cxn modelId="{75A237C1-D9CC-4729-A719-4996A7B260AF}" type="presParOf" srcId="{DED39D18-67FE-FE41-ACA2-38AEF4FDCE24}" destId="{10614C84-DD6C-444F-B261-86B11149A448}" srcOrd="4" destOrd="0" presId="urn:microsoft.com/office/officeart/2009/layout/CircleArrowProcess"/>
    <dgm:cxn modelId="{809BC852-4E0C-4365-BB83-F2AE3B9467F1}" type="presParOf" srcId="{10614C84-DD6C-444F-B261-86B11149A448}" destId="{3C417F8E-F85D-4BEF-9F0B-F2EEEFC857DD}" srcOrd="0" destOrd="0" presId="urn:microsoft.com/office/officeart/2009/layout/CircleArrowProcess"/>
    <dgm:cxn modelId="{B45B066D-55F2-4556-A4E8-A9413FEAA1EC}" type="presParOf" srcId="{DED39D18-67FE-FE41-ACA2-38AEF4FDCE24}" destId="{5DD80CA5-EAB8-4398-96A2-171957C0E5AE}" srcOrd="5" destOrd="0" presId="urn:microsoft.com/office/officeart/2009/layout/CircleArrowProcess"/>
    <dgm:cxn modelId="{2AF6E26C-1BE4-421A-BA05-2C30E7F4EA36}" type="presParOf" srcId="{DED39D18-67FE-FE41-ACA2-38AEF4FDCE24}" destId="{B2D9276F-9B10-44C6-BE67-B1C98417A744}" srcOrd="6" destOrd="0" presId="urn:microsoft.com/office/officeart/2009/layout/CircleArrowProcess"/>
    <dgm:cxn modelId="{436CCAA5-B912-4C08-8CDB-4A86528DCCBD}" type="presParOf" srcId="{B2D9276F-9B10-44C6-BE67-B1C98417A744}" destId="{10D56D92-9D9C-485A-B005-DB4CAC99B33E}" srcOrd="0" destOrd="0" presId="urn:microsoft.com/office/officeart/2009/layout/CircleArrowProcess"/>
    <dgm:cxn modelId="{E3297054-4417-469C-9B0A-38345C626673}" type="presParOf" srcId="{DED39D18-67FE-FE41-ACA2-38AEF4FDCE24}" destId="{46E633D4-4E51-47E5-9FC2-96DE867C9ACD}" srcOrd="7" destOrd="0" presId="urn:microsoft.com/office/officeart/2009/layout/CircleArrowProcess"/>
    <dgm:cxn modelId="{3BAE2B04-68C7-4F40-B871-B4721F858CCC}" type="presParOf" srcId="{DED39D18-67FE-FE41-ACA2-38AEF4FDCE24}" destId="{E05EA0C3-F5B5-4623-9429-AE483049BCFC}" srcOrd="8" destOrd="0" presId="urn:microsoft.com/office/officeart/2009/layout/CircleArrowProcess"/>
    <dgm:cxn modelId="{EFD8B4B7-EDA4-47BA-A065-9D79FAE76165}" type="presParOf" srcId="{E05EA0C3-F5B5-4623-9429-AE483049BCFC}" destId="{9CDA74C3-F1CB-411F-B172-A3BCCB0C6805}" srcOrd="0" destOrd="0" presId="urn:microsoft.com/office/officeart/2009/layout/CircleArrowProcess"/>
    <dgm:cxn modelId="{E8B044F4-CE9E-4FA9-995A-7D98C080513D}" type="presParOf" srcId="{DED39D18-67FE-FE41-ACA2-38AEF4FDCE24}" destId="{D09EDA67-F916-489F-89E9-5F001387B062}" srcOrd="9" destOrd="0" presId="urn:microsoft.com/office/officeart/2009/layout/CircleArrowProcess"/>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4DE77053-A3B6-A94D-8921-547FB475C224}">
      <dsp:nvSpPr>
        <dsp:cNvPr id="0" name=""/>
        <dsp:cNvSpPr/>
      </dsp:nvSpPr>
      <dsp:spPr>
        <a:xfrm>
          <a:off x="3377368" y="2923169"/>
          <a:ext cx="2084688" cy="2084688"/>
        </a:xfrm>
        <a:prstGeom prst="ellipse">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lang="en-US" sz="2100" kern="1200" dirty="0" err="1" smtClean="0"/>
            <a:t>Agroecologia</a:t>
          </a:r>
          <a:endParaRPr lang="en-US" sz="2100" kern="1200" dirty="0"/>
        </a:p>
      </dsp:txBody>
      <dsp:txXfrm>
        <a:off x="3377368" y="2923169"/>
        <a:ext cx="2084688" cy="2084688"/>
      </dsp:txXfrm>
    </dsp:sp>
    <dsp:sp modelId="{9AA298DE-0633-804A-B6E3-14F8BEBA9B37}">
      <dsp:nvSpPr>
        <dsp:cNvPr id="0" name=""/>
        <dsp:cNvSpPr/>
      </dsp:nvSpPr>
      <dsp:spPr>
        <a:xfrm rot="16200000">
          <a:off x="4198487" y="2163889"/>
          <a:ext cx="442449" cy="708794"/>
        </a:xfrm>
        <a:prstGeom prst="rightArrow">
          <a:avLst>
            <a:gd name="adj1" fmla="val 60000"/>
            <a:gd name="adj2" fmla="val 50000"/>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n-US" sz="1700" kern="1200"/>
        </a:p>
      </dsp:txBody>
      <dsp:txXfrm rot="16200000">
        <a:off x="4198487" y="2163889"/>
        <a:ext cx="442449" cy="708794"/>
      </dsp:txXfrm>
    </dsp:sp>
    <dsp:sp modelId="{82B30884-0771-5E4A-AE1B-4D35D3F02690}">
      <dsp:nvSpPr>
        <dsp:cNvPr id="0" name=""/>
        <dsp:cNvSpPr/>
      </dsp:nvSpPr>
      <dsp:spPr>
        <a:xfrm>
          <a:off x="3377368" y="3669"/>
          <a:ext cx="2084688" cy="2084688"/>
        </a:xfrm>
        <a:prstGeom prst="ellipse">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lang="en-US" sz="2100" kern="1200" dirty="0" err="1" smtClean="0"/>
            <a:t>escuelas</a:t>
          </a:r>
          <a:endParaRPr lang="en-US" sz="2100" kern="1200" dirty="0"/>
        </a:p>
      </dsp:txBody>
      <dsp:txXfrm>
        <a:off x="3377368" y="3669"/>
        <a:ext cx="2084688" cy="2084688"/>
      </dsp:txXfrm>
    </dsp:sp>
    <dsp:sp modelId="{4FE09283-E590-4D46-B42C-2F585FAE217E}">
      <dsp:nvSpPr>
        <dsp:cNvPr id="0" name=""/>
        <dsp:cNvSpPr/>
      </dsp:nvSpPr>
      <dsp:spPr>
        <a:xfrm rot="1800000">
          <a:off x="5451823" y="4334730"/>
          <a:ext cx="442449" cy="708794"/>
        </a:xfrm>
        <a:prstGeom prst="rightArrow">
          <a:avLst>
            <a:gd name="adj1" fmla="val 60000"/>
            <a:gd name="adj2" fmla="val 50000"/>
          </a:avLst>
        </a:prstGeom>
        <a:gradFill rotWithShape="0">
          <a:gsLst>
            <a:gs pos="0">
              <a:schemeClr val="accent3">
                <a:hueOff val="5625132"/>
                <a:satOff val="-8440"/>
                <a:lumOff val="-1373"/>
                <a:alphaOff val="0"/>
                <a:shade val="51000"/>
                <a:satMod val="130000"/>
              </a:schemeClr>
            </a:gs>
            <a:gs pos="80000">
              <a:schemeClr val="accent3">
                <a:hueOff val="5625132"/>
                <a:satOff val="-8440"/>
                <a:lumOff val="-1373"/>
                <a:alphaOff val="0"/>
                <a:shade val="93000"/>
                <a:satMod val="130000"/>
              </a:schemeClr>
            </a:gs>
            <a:gs pos="100000">
              <a:schemeClr val="accent3">
                <a:hueOff val="5625132"/>
                <a:satOff val="-8440"/>
                <a:lumOff val="-1373"/>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n-US" sz="1700" kern="1200"/>
        </a:p>
      </dsp:txBody>
      <dsp:txXfrm rot="1800000">
        <a:off x="5451823" y="4334730"/>
        <a:ext cx="442449" cy="708794"/>
      </dsp:txXfrm>
    </dsp:sp>
    <dsp:sp modelId="{AF1CFA12-230C-0A43-963C-184F30D3A87F}">
      <dsp:nvSpPr>
        <dsp:cNvPr id="0" name=""/>
        <dsp:cNvSpPr/>
      </dsp:nvSpPr>
      <dsp:spPr>
        <a:xfrm>
          <a:off x="5905729" y="4382919"/>
          <a:ext cx="2084688" cy="2084688"/>
        </a:xfrm>
        <a:prstGeom prst="ellipse">
          <a:avLst/>
        </a:prstGeom>
        <a:gradFill rotWithShape="0">
          <a:gsLst>
            <a:gs pos="0">
              <a:schemeClr val="accent3">
                <a:hueOff val="5625132"/>
                <a:satOff val="-8440"/>
                <a:lumOff val="-1373"/>
                <a:alphaOff val="0"/>
                <a:shade val="51000"/>
                <a:satMod val="130000"/>
              </a:schemeClr>
            </a:gs>
            <a:gs pos="80000">
              <a:schemeClr val="accent3">
                <a:hueOff val="5625132"/>
                <a:satOff val="-8440"/>
                <a:lumOff val="-1373"/>
                <a:alphaOff val="0"/>
                <a:shade val="93000"/>
                <a:satMod val="130000"/>
              </a:schemeClr>
            </a:gs>
            <a:gs pos="100000">
              <a:schemeClr val="accent3">
                <a:hueOff val="5625132"/>
                <a:satOff val="-8440"/>
                <a:lumOff val="-1373"/>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lang="en-US" sz="2100" kern="1200" dirty="0" err="1" smtClean="0"/>
            <a:t>comunidad</a:t>
          </a:r>
          <a:r>
            <a:rPr lang="en-US" sz="2100" kern="1200" dirty="0" smtClean="0"/>
            <a:t> </a:t>
          </a:r>
          <a:endParaRPr lang="en-US" sz="2100" kern="1200" dirty="0"/>
        </a:p>
      </dsp:txBody>
      <dsp:txXfrm>
        <a:off x="5905729" y="4382919"/>
        <a:ext cx="2084688" cy="2084688"/>
      </dsp:txXfrm>
    </dsp:sp>
    <dsp:sp modelId="{22C57B3D-56EB-EB48-B1A9-99368D981931}">
      <dsp:nvSpPr>
        <dsp:cNvPr id="0" name=""/>
        <dsp:cNvSpPr/>
      </dsp:nvSpPr>
      <dsp:spPr>
        <a:xfrm rot="9036876">
          <a:off x="2894196" y="4336219"/>
          <a:ext cx="475798" cy="708794"/>
        </a:xfrm>
        <a:prstGeom prst="rightArrow">
          <a:avLst>
            <a:gd name="adj1" fmla="val 60000"/>
            <a:gd name="adj2" fmla="val 50000"/>
          </a:avLst>
        </a:prstGeom>
        <a:gradFill rotWithShape="0">
          <a:gsLst>
            <a:gs pos="0">
              <a:schemeClr val="accent3">
                <a:hueOff val="11250264"/>
                <a:satOff val="-16880"/>
                <a:lumOff val="-2745"/>
                <a:alphaOff val="0"/>
                <a:shade val="51000"/>
                <a:satMod val="130000"/>
              </a:schemeClr>
            </a:gs>
            <a:gs pos="80000">
              <a:schemeClr val="accent3">
                <a:hueOff val="11250264"/>
                <a:satOff val="-16880"/>
                <a:lumOff val="-2745"/>
                <a:alphaOff val="0"/>
                <a:shade val="93000"/>
                <a:satMod val="130000"/>
              </a:schemeClr>
            </a:gs>
            <a:gs pos="100000">
              <a:schemeClr val="accent3">
                <a:hueOff val="11250264"/>
                <a:satOff val="-16880"/>
                <a:lumOff val="-2745"/>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n-US" sz="1700" kern="1200"/>
        </a:p>
      </dsp:txBody>
      <dsp:txXfrm rot="9036876">
        <a:off x="2894196" y="4336219"/>
        <a:ext cx="475798" cy="708794"/>
      </dsp:txXfrm>
    </dsp:sp>
    <dsp:sp modelId="{472F1F42-4EFC-CF44-8305-A864DBB26A26}">
      <dsp:nvSpPr>
        <dsp:cNvPr id="0" name=""/>
        <dsp:cNvSpPr/>
      </dsp:nvSpPr>
      <dsp:spPr>
        <a:xfrm>
          <a:off x="778668" y="4386589"/>
          <a:ext cx="2084688" cy="2084688"/>
        </a:xfrm>
        <a:prstGeom prst="ellipse">
          <a:avLst/>
        </a:prstGeom>
        <a:gradFill rotWithShape="0">
          <a:gsLst>
            <a:gs pos="0">
              <a:schemeClr val="accent3">
                <a:hueOff val="11250264"/>
                <a:satOff val="-16880"/>
                <a:lumOff val="-2745"/>
                <a:alphaOff val="0"/>
                <a:shade val="51000"/>
                <a:satMod val="130000"/>
              </a:schemeClr>
            </a:gs>
            <a:gs pos="80000">
              <a:schemeClr val="accent3">
                <a:hueOff val="11250264"/>
                <a:satOff val="-16880"/>
                <a:lumOff val="-2745"/>
                <a:alphaOff val="0"/>
                <a:shade val="93000"/>
                <a:satMod val="130000"/>
              </a:schemeClr>
            </a:gs>
            <a:gs pos="100000">
              <a:schemeClr val="accent3">
                <a:hueOff val="11250264"/>
                <a:satOff val="-16880"/>
                <a:lumOff val="-2745"/>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lang="en-US" sz="2100" kern="1200" dirty="0" err="1" smtClean="0"/>
            <a:t>Huertos</a:t>
          </a:r>
          <a:r>
            <a:rPr lang="en-US" sz="2100" kern="1200" dirty="0" smtClean="0"/>
            <a:t> y </a:t>
          </a:r>
          <a:r>
            <a:rPr lang="en-US" sz="2100" kern="1200" dirty="0" err="1" smtClean="0"/>
            <a:t>jardines</a:t>
          </a:r>
          <a:r>
            <a:rPr lang="en-US" sz="2100" kern="1200" dirty="0" smtClean="0"/>
            <a:t> </a:t>
          </a:r>
          <a:endParaRPr lang="en-US" sz="2100" kern="1200" dirty="0"/>
        </a:p>
      </dsp:txBody>
      <dsp:txXfrm>
        <a:off x="778668" y="4386589"/>
        <a:ext cx="2084688" cy="2084688"/>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10357276-7754-274F-A739-4CBE8F5B697E}">
      <dsp:nvSpPr>
        <dsp:cNvPr id="0" name=""/>
        <dsp:cNvSpPr/>
      </dsp:nvSpPr>
      <dsp:spPr>
        <a:xfrm>
          <a:off x="1686407" y="2044124"/>
          <a:ext cx="1645920" cy="1645920"/>
        </a:xfrm>
        <a:prstGeom prst="ellipse">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4765" tIns="24765" rIns="24765" bIns="24765" numCol="1" spcCol="1270" anchor="ctr" anchorCtr="0">
          <a:noAutofit/>
        </a:bodyPr>
        <a:lstStyle/>
        <a:p>
          <a:pPr lvl="0" algn="ctr" defTabSz="1733550">
            <a:lnSpc>
              <a:spcPct val="90000"/>
            </a:lnSpc>
            <a:spcBef>
              <a:spcPct val="0"/>
            </a:spcBef>
            <a:spcAft>
              <a:spcPct val="35000"/>
            </a:spcAft>
          </a:pPr>
          <a:r>
            <a:rPr lang="en-US" sz="3900" kern="1200" dirty="0" smtClean="0"/>
            <a:t>EDRA</a:t>
          </a:r>
          <a:endParaRPr lang="en-US" sz="3900" kern="1200" dirty="0"/>
        </a:p>
      </dsp:txBody>
      <dsp:txXfrm>
        <a:off x="1686407" y="2044124"/>
        <a:ext cx="1645920" cy="1645920"/>
      </dsp:txXfrm>
    </dsp:sp>
    <dsp:sp modelId="{0007CBB4-69D1-FC45-A389-6FE7E3AA3716}">
      <dsp:nvSpPr>
        <dsp:cNvPr id="0" name=""/>
        <dsp:cNvSpPr/>
      </dsp:nvSpPr>
      <dsp:spPr>
        <a:xfrm rot="11699099">
          <a:off x="706672" y="2279794"/>
          <a:ext cx="969690" cy="469087"/>
        </a:xfrm>
        <a:prstGeom prst="leftArrow">
          <a:avLst>
            <a:gd name="adj1" fmla="val 60000"/>
            <a:gd name="adj2" fmla="val 50000"/>
          </a:avLst>
        </a:prstGeom>
        <a:solidFill>
          <a:schemeClr val="accent2">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FDB03A13-B1DF-2F43-B1B5-549450876F9E}">
      <dsp:nvSpPr>
        <dsp:cNvPr id="0" name=""/>
        <dsp:cNvSpPr/>
      </dsp:nvSpPr>
      <dsp:spPr>
        <a:xfrm>
          <a:off x="-58651" y="1763524"/>
          <a:ext cx="1563624" cy="1250899"/>
        </a:xfrm>
        <a:prstGeom prst="roundRect">
          <a:avLst>
            <a:gd name="adj" fmla="val 10000"/>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5720" tIns="45720" rIns="45720" bIns="45720" numCol="1" spcCol="1270" anchor="ctr" anchorCtr="0">
          <a:noAutofit/>
        </a:bodyPr>
        <a:lstStyle/>
        <a:p>
          <a:pPr lvl="0" algn="ctr" defTabSz="1066800">
            <a:lnSpc>
              <a:spcPct val="90000"/>
            </a:lnSpc>
            <a:spcBef>
              <a:spcPct val="0"/>
            </a:spcBef>
            <a:spcAft>
              <a:spcPct val="35000"/>
            </a:spcAft>
          </a:pPr>
          <a:r>
            <a:rPr lang="en-US" sz="2400" kern="1200" dirty="0" smtClean="0"/>
            <a:t>Recycle </a:t>
          </a:r>
          <a:endParaRPr lang="en-US" sz="2400" kern="1200" dirty="0"/>
        </a:p>
      </dsp:txBody>
      <dsp:txXfrm>
        <a:off x="-58651" y="1763524"/>
        <a:ext cx="1563624" cy="1250899"/>
      </dsp:txXfrm>
    </dsp:sp>
    <dsp:sp modelId="{7FA9F0D7-49B5-44EE-9D12-15DC5AFB42B3}">
      <dsp:nvSpPr>
        <dsp:cNvPr id="0" name=""/>
        <dsp:cNvSpPr/>
      </dsp:nvSpPr>
      <dsp:spPr>
        <a:xfrm rot="15336818">
          <a:off x="1557569" y="1202722"/>
          <a:ext cx="1170089" cy="469087"/>
        </a:xfrm>
        <a:prstGeom prst="leftArrow">
          <a:avLst>
            <a:gd name="adj1" fmla="val 60000"/>
            <a:gd name="adj2" fmla="val 50000"/>
          </a:avLst>
        </a:prstGeom>
        <a:solidFill>
          <a:schemeClr val="accent2">
            <a:hueOff val="1560506"/>
            <a:satOff val="-1946"/>
            <a:lumOff val="458"/>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414D45F3-C270-431E-A95C-3E57B785F8C8}">
      <dsp:nvSpPr>
        <dsp:cNvPr id="0" name=""/>
        <dsp:cNvSpPr/>
      </dsp:nvSpPr>
      <dsp:spPr>
        <a:xfrm>
          <a:off x="1215442" y="245117"/>
          <a:ext cx="1563624" cy="1250899"/>
        </a:xfrm>
        <a:prstGeom prst="roundRect">
          <a:avLst>
            <a:gd name="adj" fmla="val 10000"/>
          </a:avLst>
        </a:prstGeom>
        <a:solidFill>
          <a:schemeClr val="accent2">
            <a:hueOff val="1560506"/>
            <a:satOff val="-1946"/>
            <a:lumOff val="458"/>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8100" tIns="38100" rIns="38100" bIns="38100" numCol="1" spcCol="1270" anchor="ctr" anchorCtr="0">
          <a:noAutofit/>
        </a:bodyPr>
        <a:lstStyle/>
        <a:p>
          <a:pPr lvl="0" algn="ctr" defTabSz="889000">
            <a:lnSpc>
              <a:spcPct val="90000"/>
            </a:lnSpc>
            <a:spcBef>
              <a:spcPct val="0"/>
            </a:spcBef>
            <a:spcAft>
              <a:spcPct val="35000"/>
            </a:spcAft>
          </a:pPr>
          <a:r>
            <a:rPr lang="en-US" sz="2000" kern="1200" dirty="0" err="1" smtClean="0"/>
            <a:t>Monitoreo</a:t>
          </a:r>
          <a:r>
            <a:rPr lang="en-US" sz="2000" kern="1200" dirty="0" smtClean="0"/>
            <a:t> de </a:t>
          </a:r>
          <a:r>
            <a:rPr lang="en-US" sz="2000" kern="1200" dirty="0" err="1" smtClean="0"/>
            <a:t>agua</a:t>
          </a:r>
          <a:r>
            <a:rPr lang="en-US" sz="2000" kern="1200" dirty="0" smtClean="0"/>
            <a:t> y </a:t>
          </a:r>
          <a:r>
            <a:rPr lang="en-US" sz="2000" kern="1200" dirty="0" err="1" smtClean="0"/>
            <a:t>aves</a:t>
          </a:r>
          <a:r>
            <a:rPr lang="en-US" sz="2000" kern="1200" dirty="0" smtClean="0"/>
            <a:t> </a:t>
          </a:r>
          <a:endParaRPr lang="en-US" sz="2000" kern="1200" dirty="0"/>
        </a:p>
      </dsp:txBody>
      <dsp:txXfrm>
        <a:off x="1215442" y="245117"/>
        <a:ext cx="1563624" cy="1250899"/>
      </dsp:txXfrm>
    </dsp:sp>
    <dsp:sp modelId="{15106853-9412-4507-A354-6D20D89CD767}">
      <dsp:nvSpPr>
        <dsp:cNvPr id="0" name=""/>
        <dsp:cNvSpPr/>
      </dsp:nvSpPr>
      <dsp:spPr>
        <a:xfrm rot="18523523">
          <a:off x="2806617" y="1362146"/>
          <a:ext cx="1442903" cy="469087"/>
        </a:xfrm>
        <a:prstGeom prst="leftArrow">
          <a:avLst>
            <a:gd name="adj1" fmla="val 60000"/>
            <a:gd name="adj2" fmla="val 50000"/>
          </a:avLst>
        </a:prstGeom>
        <a:solidFill>
          <a:schemeClr val="accent2">
            <a:hueOff val="3121013"/>
            <a:satOff val="-3893"/>
            <a:lumOff val="915"/>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980C1FD9-2F79-428D-974A-353500F6EF06}">
      <dsp:nvSpPr>
        <dsp:cNvPr id="0" name=""/>
        <dsp:cNvSpPr/>
      </dsp:nvSpPr>
      <dsp:spPr>
        <a:xfrm>
          <a:off x="3197589" y="408397"/>
          <a:ext cx="1563624" cy="1250899"/>
        </a:xfrm>
        <a:prstGeom prst="roundRect">
          <a:avLst>
            <a:gd name="adj" fmla="val 10000"/>
          </a:avLst>
        </a:prstGeom>
        <a:solidFill>
          <a:schemeClr val="accent2">
            <a:hueOff val="3121013"/>
            <a:satOff val="-3893"/>
            <a:lumOff val="915"/>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4290" tIns="34290" rIns="34290" bIns="34290" numCol="1" spcCol="1270" anchor="ctr" anchorCtr="0">
          <a:noAutofit/>
        </a:bodyPr>
        <a:lstStyle/>
        <a:p>
          <a:pPr lvl="0" algn="ctr" defTabSz="800100">
            <a:lnSpc>
              <a:spcPct val="90000"/>
            </a:lnSpc>
            <a:spcBef>
              <a:spcPct val="0"/>
            </a:spcBef>
            <a:spcAft>
              <a:spcPct val="35000"/>
            </a:spcAft>
          </a:pPr>
          <a:r>
            <a:rPr lang="es-ES_tradnl" sz="1800" kern="1200" noProof="0" dirty="0" smtClean="0"/>
            <a:t>Jardines y </a:t>
          </a:r>
          <a:r>
            <a:rPr lang="es-ES_tradnl" sz="1800" kern="1200" noProof="0" dirty="0" err="1" smtClean="0"/>
            <a:t>reforestacion</a:t>
          </a:r>
          <a:endParaRPr lang="es-ES_tradnl" sz="1800" kern="1200" noProof="0" dirty="0"/>
        </a:p>
      </dsp:txBody>
      <dsp:txXfrm>
        <a:off x="3197589" y="408397"/>
        <a:ext cx="1563624" cy="1250899"/>
      </dsp:txXfrm>
    </dsp:sp>
    <dsp:sp modelId="{20578768-38B1-44B3-9ACF-AFEB173B67E1}">
      <dsp:nvSpPr>
        <dsp:cNvPr id="0" name=""/>
        <dsp:cNvSpPr/>
      </dsp:nvSpPr>
      <dsp:spPr>
        <a:xfrm rot="70770">
          <a:off x="3434414" y="2669711"/>
          <a:ext cx="1760614" cy="469087"/>
        </a:xfrm>
        <a:prstGeom prst="leftArrow">
          <a:avLst>
            <a:gd name="adj1" fmla="val 60000"/>
            <a:gd name="adj2" fmla="val 50000"/>
          </a:avLst>
        </a:prstGeom>
        <a:solidFill>
          <a:schemeClr val="accent2">
            <a:hueOff val="4681519"/>
            <a:satOff val="-5839"/>
            <a:lumOff val="1373"/>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FE0C1444-3628-4836-A217-DB84E4921152}">
      <dsp:nvSpPr>
        <dsp:cNvPr id="0" name=""/>
        <dsp:cNvSpPr/>
      </dsp:nvSpPr>
      <dsp:spPr>
        <a:xfrm>
          <a:off x="4293678" y="2001920"/>
          <a:ext cx="1802326" cy="1840910"/>
        </a:xfrm>
        <a:prstGeom prst="roundRect">
          <a:avLst>
            <a:gd name="adj" fmla="val 10000"/>
          </a:avLst>
        </a:prstGeom>
        <a:solidFill>
          <a:schemeClr val="accent2">
            <a:hueOff val="4681519"/>
            <a:satOff val="-5839"/>
            <a:lumOff val="1373"/>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4290" tIns="34290" rIns="34290" bIns="34290" numCol="1" spcCol="1270" anchor="ctr" anchorCtr="0">
          <a:noAutofit/>
        </a:bodyPr>
        <a:lstStyle/>
        <a:p>
          <a:pPr lvl="0" algn="ctr" defTabSz="800100">
            <a:lnSpc>
              <a:spcPct val="90000"/>
            </a:lnSpc>
            <a:spcBef>
              <a:spcPct val="0"/>
            </a:spcBef>
            <a:spcAft>
              <a:spcPct val="35000"/>
            </a:spcAft>
          </a:pPr>
          <a:r>
            <a:rPr lang="es-PR" sz="1800" kern="1200" noProof="0" dirty="0" err="1" smtClean="0"/>
            <a:t>Environmental</a:t>
          </a:r>
          <a:r>
            <a:rPr lang="es-PR" sz="1800" kern="1200" noProof="0" dirty="0" smtClean="0"/>
            <a:t> </a:t>
          </a:r>
          <a:r>
            <a:rPr lang="es-PR" sz="1800" kern="1200" noProof="0" dirty="0" err="1" smtClean="0"/>
            <a:t>awareness</a:t>
          </a:r>
          <a:r>
            <a:rPr lang="es-PR" sz="1800" kern="1200" noProof="0" dirty="0" smtClean="0"/>
            <a:t>: </a:t>
          </a:r>
          <a:r>
            <a:rPr lang="es-PR" sz="1800" kern="1200" noProof="0" dirty="0" err="1" smtClean="0"/>
            <a:t>Chronicles</a:t>
          </a:r>
          <a:r>
            <a:rPr lang="es-PR" sz="1800" kern="1200" noProof="0" dirty="0" smtClean="0"/>
            <a:t> Cano, film </a:t>
          </a:r>
          <a:r>
            <a:rPr lang="es-PR" sz="1800" kern="1200" noProof="0" dirty="0" err="1" smtClean="0"/>
            <a:t>forums</a:t>
          </a:r>
          <a:r>
            <a:rPr lang="es-PR" sz="1800" kern="1200" noProof="0" dirty="0" smtClean="0"/>
            <a:t>, </a:t>
          </a:r>
          <a:r>
            <a:rPr lang="es-PR" sz="1800" kern="1200" noProof="0" dirty="0" err="1" smtClean="0"/>
            <a:t>environmental</a:t>
          </a:r>
          <a:r>
            <a:rPr lang="es-PR" sz="1800" kern="1200" noProof="0" dirty="0" smtClean="0"/>
            <a:t> </a:t>
          </a:r>
          <a:r>
            <a:rPr lang="es-PR" sz="1800" kern="1200" noProof="0" dirty="0" err="1" smtClean="0"/>
            <a:t>documentation</a:t>
          </a:r>
          <a:r>
            <a:rPr lang="es-PR" sz="1800" kern="1200" noProof="0" dirty="0" smtClean="0"/>
            <a:t>.</a:t>
          </a:r>
          <a:endParaRPr lang="es-ES_tradnl" sz="1800" kern="1200" noProof="0" dirty="0"/>
        </a:p>
      </dsp:txBody>
      <dsp:txXfrm>
        <a:off x="4293678" y="2001920"/>
        <a:ext cx="1802326" cy="1840910"/>
      </dsp:txXfrm>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6B0A7C2C-C18A-46D4-ABEF-F5EEAF6F09C0}">
      <dsp:nvSpPr>
        <dsp:cNvPr id="0" name=""/>
        <dsp:cNvSpPr/>
      </dsp:nvSpPr>
      <dsp:spPr>
        <a:xfrm>
          <a:off x="1245037" y="0"/>
          <a:ext cx="2000508" cy="2000609"/>
        </a:xfrm>
        <a:prstGeom prst="circularArrow">
          <a:avLst>
            <a:gd name="adj1" fmla="val 10980"/>
            <a:gd name="adj2" fmla="val 1142322"/>
            <a:gd name="adj3" fmla="val 4500000"/>
            <a:gd name="adj4" fmla="val 10800000"/>
            <a:gd name="adj5" fmla="val 1250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82DD78FF-D5C9-4C59-9F53-7EB07CFA3B62}">
      <dsp:nvSpPr>
        <dsp:cNvPr id="0" name=""/>
        <dsp:cNvSpPr/>
      </dsp:nvSpPr>
      <dsp:spPr>
        <a:xfrm>
          <a:off x="1686718" y="724558"/>
          <a:ext cx="1116397" cy="5579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 tIns="11430" rIns="11430" bIns="11430" numCol="1" spcCol="1270" anchor="ctr" anchorCtr="0">
          <a:noAutofit/>
        </a:bodyPr>
        <a:lstStyle/>
        <a:p>
          <a:pPr lvl="0" algn="ctr" defTabSz="800100" rtl="0">
            <a:lnSpc>
              <a:spcPct val="90000"/>
            </a:lnSpc>
            <a:spcBef>
              <a:spcPct val="0"/>
            </a:spcBef>
            <a:spcAft>
              <a:spcPct val="35000"/>
            </a:spcAft>
          </a:pPr>
          <a:r>
            <a:rPr lang="en-US" sz="1800" kern="1200" dirty="0" err="1" smtClean="0"/>
            <a:t>Solares</a:t>
          </a:r>
          <a:r>
            <a:rPr lang="en-US" sz="1800" kern="1200" dirty="0" smtClean="0"/>
            <a:t> </a:t>
          </a:r>
          <a:r>
            <a:rPr lang="en-US" sz="1800" kern="1200" dirty="0" err="1" smtClean="0"/>
            <a:t>vacantes</a:t>
          </a:r>
          <a:endParaRPr lang="en-US" sz="1800" kern="1200" dirty="0"/>
        </a:p>
      </dsp:txBody>
      <dsp:txXfrm>
        <a:off x="1686718" y="724558"/>
        <a:ext cx="1116397" cy="557949"/>
      </dsp:txXfrm>
    </dsp:sp>
    <dsp:sp modelId="{1E8BDCC1-8805-B845-BD13-96BCDC4FEFDB}">
      <dsp:nvSpPr>
        <dsp:cNvPr id="0" name=""/>
        <dsp:cNvSpPr/>
      </dsp:nvSpPr>
      <dsp:spPr>
        <a:xfrm>
          <a:off x="689278" y="1149478"/>
          <a:ext cx="2000508" cy="2000609"/>
        </a:xfrm>
        <a:prstGeom prst="leftCircularArrow">
          <a:avLst>
            <a:gd name="adj1" fmla="val 10980"/>
            <a:gd name="adj2" fmla="val 1142322"/>
            <a:gd name="adj3" fmla="val 6300000"/>
            <a:gd name="adj4" fmla="val 18900000"/>
            <a:gd name="adj5" fmla="val 12500"/>
          </a:avLst>
        </a:prstGeom>
        <a:gradFill rotWithShape="0">
          <a:gsLst>
            <a:gs pos="0">
              <a:schemeClr val="accent2">
                <a:hueOff val="1170380"/>
                <a:satOff val="-1460"/>
                <a:lumOff val="343"/>
                <a:alphaOff val="0"/>
                <a:shade val="51000"/>
                <a:satMod val="130000"/>
              </a:schemeClr>
            </a:gs>
            <a:gs pos="80000">
              <a:schemeClr val="accent2">
                <a:hueOff val="1170380"/>
                <a:satOff val="-1460"/>
                <a:lumOff val="343"/>
                <a:alphaOff val="0"/>
                <a:shade val="93000"/>
                <a:satMod val="130000"/>
              </a:schemeClr>
            </a:gs>
            <a:gs pos="100000">
              <a:schemeClr val="accent2">
                <a:hueOff val="1170380"/>
                <a:satOff val="-1460"/>
                <a:lumOff val="343"/>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CA7DBB5-CBD3-1B4B-BA33-7D9767E709F2}">
      <dsp:nvSpPr>
        <dsp:cNvPr id="0" name=""/>
        <dsp:cNvSpPr/>
      </dsp:nvSpPr>
      <dsp:spPr>
        <a:xfrm>
          <a:off x="1128707" y="1805069"/>
          <a:ext cx="1116397" cy="5579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lvl="0" algn="ctr" defTabSz="1244600" rtl="0">
            <a:lnSpc>
              <a:spcPct val="90000"/>
            </a:lnSpc>
            <a:spcBef>
              <a:spcPct val="0"/>
            </a:spcBef>
            <a:spcAft>
              <a:spcPct val="35000"/>
            </a:spcAft>
          </a:pPr>
          <a:r>
            <a:rPr lang="en-US" sz="2800" kern="1200" dirty="0" smtClean="0"/>
            <a:t>REMEN </a:t>
          </a:r>
          <a:endParaRPr lang="en-US" sz="2800" kern="1200" dirty="0"/>
        </a:p>
      </dsp:txBody>
      <dsp:txXfrm>
        <a:off x="1128707" y="1805069"/>
        <a:ext cx="1116397" cy="557949"/>
      </dsp:txXfrm>
    </dsp:sp>
    <dsp:sp modelId="{3C417F8E-F85D-4BEF-9F0B-F2EEEFC857DD}">
      <dsp:nvSpPr>
        <dsp:cNvPr id="0" name=""/>
        <dsp:cNvSpPr/>
      </dsp:nvSpPr>
      <dsp:spPr>
        <a:xfrm>
          <a:off x="1245037" y="2304123"/>
          <a:ext cx="2000508" cy="2000609"/>
        </a:xfrm>
        <a:prstGeom prst="circularArrow">
          <a:avLst>
            <a:gd name="adj1" fmla="val 10980"/>
            <a:gd name="adj2" fmla="val 1142322"/>
            <a:gd name="adj3" fmla="val 4500000"/>
            <a:gd name="adj4" fmla="val 13500000"/>
            <a:gd name="adj5" fmla="val 12500"/>
          </a:avLst>
        </a:prstGeom>
        <a:gradFill rotWithShape="0">
          <a:gsLst>
            <a:gs pos="0">
              <a:schemeClr val="accent2">
                <a:hueOff val="2340759"/>
                <a:satOff val="-2919"/>
                <a:lumOff val="686"/>
                <a:alphaOff val="0"/>
                <a:shade val="51000"/>
                <a:satMod val="130000"/>
              </a:schemeClr>
            </a:gs>
            <a:gs pos="80000">
              <a:schemeClr val="accent2">
                <a:hueOff val="2340759"/>
                <a:satOff val="-2919"/>
                <a:lumOff val="686"/>
                <a:alphaOff val="0"/>
                <a:shade val="93000"/>
                <a:satMod val="130000"/>
              </a:schemeClr>
            </a:gs>
            <a:gs pos="100000">
              <a:schemeClr val="accent2">
                <a:hueOff val="2340759"/>
                <a:satOff val="-2919"/>
                <a:lumOff val="686"/>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DD80CA5-EAB8-4398-96A2-171957C0E5AE}">
      <dsp:nvSpPr>
        <dsp:cNvPr id="0" name=""/>
        <dsp:cNvSpPr/>
      </dsp:nvSpPr>
      <dsp:spPr>
        <a:xfrm>
          <a:off x="1540682" y="3060743"/>
          <a:ext cx="1300781" cy="5579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60" tIns="10160" rIns="10160" bIns="10160" numCol="1" spcCol="1270" anchor="ctr" anchorCtr="0">
          <a:noAutofit/>
        </a:bodyPr>
        <a:lstStyle/>
        <a:p>
          <a:pPr lvl="0" algn="ctr" defTabSz="711200" rtl="0">
            <a:lnSpc>
              <a:spcPct val="90000"/>
            </a:lnSpc>
            <a:spcBef>
              <a:spcPct val="0"/>
            </a:spcBef>
            <a:spcAft>
              <a:spcPct val="35000"/>
            </a:spcAft>
          </a:pPr>
          <a:r>
            <a:rPr lang="en-US" sz="1600" kern="1200" dirty="0" err="1" smtClean="0"/>
            <a:t>Comine</a:t>
          </a:r>
          <a:r>
            <a:rPr lang="en-US" sz="1600" kern="1200" dirty="0" smtClean="0"/>
            <a:t> </a:t>
          </a:r>
          <a:r>
            <a:rPr lang="en-US" sz="1600" kern="1200" dirty="0" err="1" smtClean="0"/>
            <a:t>ambiental</a:t>
          </a:r>
          <a:r>
            <a:rPr lang="en-US" sz="1600" kern="1200" dirty="0" smtClean="0"/>
            <a:t> </a:t>
          </a:r>
          <a:endParaRPr lang="en-US" sz="1600" kern="1200" dirty="0"/>
        </a:p>
      </dsp:txBody>
      <dsp:txXfrm>
        <a:off x="1540682" y="3060743"/>
        <a:ext cx="1300781" cy="557949"/>
      </dsp:txXfrm>
    </dsp:sp>
    <dsp:sp modelId="{10D56D92-9D9C-485A-B005-DB4CAC99B33E}">
      <dsp:nvSpPr>
        <dsp:cNvPr id="0" name=""/>
        <dsp:cNvSpPr/>
      </dsp:nvSpPr>
      <dsp:spPr>
        <a:xfrm>
          <a:off x="689278" y="3455539"/>
          <a:ext cx="2000508" cy="2000609"/>
        </a:xfrm>
        <a:prstGeom prst="leftCircularArrow">
          <a:avLst>
            <a:gd name="adj1" fmla="val 10980"/>
            <a:gd name="adj2" fmla="val 1142322"/>
            <a:gd name="adj3" fmla="val 6300000"/>
            <a:gd name="adj4" fmla="val 18900000"/>
            <a:gd name="adj5" fmla="val 12500"/>
          </a:avLst>
        </a:prstGeom>
        <a:gradFill rotWithShape="0">
          <a:gsLst>
            <a:gs pos="0">
              <a:schemeClr val="accent2">
                <a:hueOff val="3511139"/>
                <a:satOff val="-4379"/>
                <a:lumOff val="1030"/>
                <a:alphaOff val="0"/>
                <a:shade val="51000"/>
                <a:satMod val="130000"/>
              </a:schemeClr>
            </a:gs>
            <a:gs pos="80000">
              <a:schemeClr val="accent2">
                <a:hueOff val="3511139"/>
                <a:satOff val="-4379"/>
                <a:lumOff val="1030"/>
                <a:alphaOff val="0"/>
                <a:shade val="93000"/>
                <a:satMod val="130000"/>
              </a:schemeClr>
            </a:gs>
            <a:gs pos="100000">
              <a:schemeClr val="accent2">
                <a:hueOff val="3511139"/>
                <a:satOff val="-4379"/>
                <a:lumOff val="103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46E633D4-4E51-47E5-9FC2-96DE867C9ACD}">
      <dsp:nvSpPr>
        <dsp:cNvPr id="0" name=""/>
        <dsp:cNvSpPr/>
      </dsp:nvSpPr>
      <dsp:spPr>
        <a:xfrm>
          <a:off x="968359" y="4180098"/>
          <a:ext cx="1437093" cy="5579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 tIns="11430" rIns="11430" bIns="11430" numCol="1" spcCol="1270" anchor="ctr" anchorCtr="0">
          <a:noAutofit/>
        </a:bodyPr>
        <a:lstStyle/>
        <a:p>
          <a:pPr lvl="0" algn="ctr" defTabSz="800100" rtl="0">
            <a:lnSpc>
              <a:spcPct val="90000"/>
            </a:lnSpc>
            <a:spcBef>
              <a:spcPct val="0"/>
            </a:spcBef>
            <a:spcAft>
              <a:spcPct val="35000"/>
            </a:spcAft>
          </a:pPr>
          <a:r>
            <a:rPr lang="en-US" sz="1800" kern="1200" dirty="0" err="1" smtClean="0"/>
            <a:t>murales</a:t>
          </a:r>
          <a:endParaRPr lang="en-US" sz="1800" kern="1200" dirty="0"/>
        </a:p>
      </dsp:txBody>
      <dsp:txXfrm>
        <a:off x="968359" y="4180098"/>
        <a:ext cx="1437093" cy="557949"/>
      </dsp:txXfrm>
    </dsp:sp>
    <dsp:sp modelId="{9CDA74C3-F1CB-411F-B172-A3BCCB0C6805}">
      <dsp:nvSpPr>
        <dsp:cNvPr id="0" name=""/>
        <dsp:cNvSpPr/>
      </dsp:nvSpPr>
      <dsp:spPr>
        <a:xfrm>
          <a:off x="1387261" y="4738047"/>
          <a:ext cx="1718688" cy="1719697"/>
        </a:xfrm>
        <a:prstGeom prst="blockArc">
          <a:avLst>
            <a:gd name="adj1" fmla="val 13500000"/>
            <a:gd name="adj2" fmla="val 10800000"/>
            <a:gd name="adj3" fmla="val 12740"/>
          </a:avLst>
        </a:prstGeom>
        <a:gradFill rotWithShape="0">
          <a:gsLst>
            <a:gs pos="0">
              <a:schemeClr val="accent2">
                <a:hueOff val="4681519"/>
                <a:satOff val="-5839"/>
                <a:lumOff val="1373"/>
                <a:alphaOff val="0"/>
                <a:shade val="51000"/>
                <a:satMod val="130000"/>
              </a:schemeClr>
            </a:gs>
            <a:gs pos="80000">
              <a:schemeClr val="accent2">
                <a:hueOff val="4681519"/>
                <a:satOff val="-5839"/>
                <a:lumOff val="1373"/>
                <a:alphaOff val="0"/>
                <a:shade val="93000"/>
                <a:satMod val="130000"/>
              </a:schemeClr>
            </a:gs>
            <a:gs pos="100000">
              <a:schemeClr val="accent2">
                <a:hueOff val="4681519"/>
                <a:satOff val="-5839"/>
                <a:lumOff val="1373"/>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D09EDA67-F916-489F-89E9-5F001387B062}">
      <dsp:nvSpPr>
        <dsp:cNvPr id="0" name=""/>
        <dsp:cNvSpPr/>
      </dsp:nvSpPr>
      <dsp:spPr>
        <a:xfrm>
          <a:off x="1612567" y="5332160"/>
          <a:ext cx="1116397" cy="5579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 tIns="11430" rIns="11430" bIns="11430" numCol="1" spcCol="1270" anchor="ctr" anchorCtr="0">
          <a:noAutofit/>
        </a:bodyPr>
        <a:lstStyle/>
        <a:p>
          <a:pPr lvl="0" algn="ctr" defTabSz="800100" rtl="0">
            <a:lnSpc>
              <a:spcPct val="90000"/>
            </a:lnSpc>
            <a:spcBef>
              <a:spcPct val="0"/>
            </a:spcBef>
            <a:spcAft>
              <a:spcPct val="35000"/>
            </a:spcAft>
          </a:pPr>
          <a:r>
            <a:rPr lang="en-US" sz="1800" kern="1200" dirty="0" err="1" smtClean="0"/>
            <a:t>Promotores</a:t>
          </a:r>
          <a:r>
            <a:rPr lang="en-US" sz="1800" kern="1200" dirty="0" smtClean="0"/>
            <a:t> de </a:t>
          </a:r>
          <a:r>
            <a:rPr lang="en-US" sz="1800" kern="1200" dirty="0" err="1" smtClean="0"/>
            <a:t>salud</a:t>
          </a:r>
          <a:r>
            <a:rPr lang="en-US" sz="1800" kern="1200" dirty="0" smtClean="0"/>
            <a:t> </a:t>
          </a:r>
          <a:endParaRPr lang="en-US" sz="1800" kern="1200" dirty="0"/>
        </a:p>
      </dsp:txBody>
      <dsp:txXfrm>
        <a:off x="1612567" y="5332160"/>
        <a:ext cx="1116397" cy="557949"/>
      </dsp:txXfrm>
    </dsp:sp>
  </dsp:spTree>
</dsp:drawing>
</file>

<file path=ppt/diagrams/layout1.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2-03-27T14:41:47.899"/>
    </inkml:context>
    <inkml:brush xml:id="br0">
      <inkml:brushProperty name="width" value="0.08819" units="cm"/>
      <inkml:brushProperty name="height" value="0.35278" units="cm"/>
      <inkml:brushProperty name="color" value="#FFFF00"/>
      <inkml:brushProperty name="transparency" value="170"/>
      <inkml:brushProperty name="tip" value="rectangle"/>
      <inkml:brushProperty name="rasterOp" value="maskPen"/>
      <inkml:brushProperty name="fitToCurve" value="1"/>
      <inkml:brushProperty name="ignorePressure" value="1"/>
    </inkml:brush>
  </inkml:definitions>
  <inkml:trace contextRef="#ctx0" brushRef="#br0">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FDCE54D-1CD3-124E-AE4A-37F2B7C60028}" type="datetimeFigureOut">
              <a:rPr lang="en-US" smtClean="0"/>
              <a:pPr/>
              <a:t>2/5/2015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EA3EC6B-E113-554E-AB68-3F07F21F132B}" type="slidenum">
              <a:rPr lang="en-US" smtClean="0"/>
              <a:pPr/>
              <a:t>‹Nº›</a:t>
            </a:fld>
            <a:endParaRPr lang="en-US"/>
          </a:p>
        </p:txBody>
      </p:sp>
    </p:spTree>
    <p:extLst>
      <p:ext uri="{BB962C8B-B14F-4D97-AF65-F5344CB8AC3E}">
        <p14:creationId xmlns:p14="http://schemas.microsoft.com/office/powerpoint/2010/main" xmlns="" val="227199341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Hello, we</a:t>
            </a:r>
            <a:r>
              <a:rPr lang="en-US" baseline="0" dirty="0" smtClean="0"/>
              <a:t> are all working with different projects but today we are going to focus in a very special place in the heart of San Juan Metropolitan area, the Martin Peña Channel. I work with </a:t>
            </a:r>
            <a:r>
              <a:rPr lang="en-US" baseline="0" dirty="0" err="1" smtClean="0"/>
              <a:t>Proyecto</a:t>
            </a:r>
            <a:r>
              <a:rPr lang="en-US" baseline="0" dirty="0" smtClean="0"/>
              <a:t> ENLACE del </a:t>
            </a:r>
            <a:r>
              <a:rPr lang="en-US" baseline="0" dirty="0" err="1" smtClean="0"/>
              <a:t>Caño</a:t>
            </a:r>
            <a:r>
              <a:rPr lang="en-US" baseline="0" dirty="0" smtClean="0"/>
              <a:t> Martín Peña. </a:t>
            </a:r>
          </a:p>
          <a:p>
            <a:endParaRPr lang="en-US" baseline="0" dirty="0" smtClean="0"/>
          </a:p>
          <a:p>
            <a:r>
              <a:rPr lang="en-US" baseline="0" dirty="0" smtClean="0"/>
              <a:t>I’m Cindy and </a:t>
            </a:r>
          </a:p>
          <a:p>
            <a:r>
              <a:rPr lang="en-US" baseline="0" dirty="0" smtClean="0"/>
              <a:t>I am Keisha, and we are part of EDRA. </a:t>
            </a:r>
            <a:endParaRPr lang="en-US" dirty="0"/>
          </a:p>
        </p:txBody>
      </p:sp>
      <p:sp>
        <p:nvSpPr>
          <p:cNvPr id="4" name="Slide Number Placeholder 3"/>
          <p:cNvSpPr>
            <a:spLocks noGrp="1"/>
          </p:cNvSpPr>
          <p:nvPr>
            <p:ph type="sldNum" sz="quarter" idx="10"/>
          </p:nvPr>
        </p:nvSpPr>
        <p:spPr/>
        <p:txBody>
          <a:bodyPr/>
          <a:lstStyle/>
          <a:p>
            <a:fld id="{2EA3EC6B-E113-554E-AB68-3F07F21F132B}" type="slidenum">
              <a:rPr lang="en-US" smtClean="0"/>
              <a:pPr/>
              <a:t>1</a:t>
            </a:fld>
            <a:endParaRPr lang="en-US"/>
          </a:p>
        </p:txBody>
      </p:sp>
    </p:spTree>
    <p:extLst>
      <p:ext uri="{BB962C8B-B14F-4D97-AF65-F5344CB8AC3E}">
        <p14:creationId xmlns:p14="http://schemas.microsoft.com/office/powerpoint/2010/main" xmlns="" val="37328951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111B0FC-6767-784B-B6BE-A3BF89E0EF50}" type="slidenum">
              <a:rPr lang="en-US" sz="1200"/>
              <a:pPr/>
              <a:t>10</a:t>
            </a:fld>
            <a:endParaRPr lang="en-US" sz="1200"/>
          </a:p>
        </p:txBody>
      </p:sp>
      <p:sp>
        <p:nvSpPr>
          <p:cNvPr id="38914" name="Rectangle 2"/>
          <p:cNvSpPr>
            <a:spLocks noGrp="1" noRot="1" noChangeAspect="1" noChangeArrowheads="1" noTextEdit="1"/>
          </p:cNvSpPr>
          <p:nvPr>
            <p:ph type="sldImg"/>
          </p:nvPr>
        </p:nvSpPr>
        <p:spPr bwMode="auto">
          <a:xfrm>
            <a:off x="1143000" y="685800"/>
            <a:ext cx="4570413" cy="3427413"/>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 xmlns:ma14="http://schemas.microsoft.com/office/mac/drawingml/2011/main" val="1"/>
            </a:ext>
          </a:extLst>
        </p:spPr>
      </p:sp>
      <p:sp>
        <p:nvSpPr>
          <p:cNvPr id="38915" name="Rectangle 3"/>
          <p:cNvSpPr>
            <a:spLocks noGrp="1" noChangeArrowheads="1"/>
          </p:cNvSpPr>
          <p:nvPr>
            <p:ph type="body" idx="1"/>
          </p:nvPr>
        </p:nvSpPr>
        <p:spPr bwMode="auto">
          <a:xfrm>
            <a:off x="915988" y="4184650"/>
            <a:ext cx="5026025" cy="4113213"/>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383" tIns="45690" rIns="91383" bIns="45690" numCol="1" anchor="t" anchorCtr="0" compatLnSpc="1">
            <a:prstTxWarp prst="textNoShape">
              <a:avLst/>
            </a:prstTxWarp>
          </a:bodyPr>
          <a:lstStyle/>
          <a:p>
            <a:pPr marL="0" marR="0" indent="0" algn="l" defTabSz="457200" rtl="0" eaLnBrk="1" fontAlgn="auto" latinLnBrk="0" hangingPunct="1">
              <a:lnSpc>
                <a:spcPct val="100000"/>
              </a:lnSpc>
              <a:spcBef>
                <a:spcPts val="0"/>
              </a:spcBef>
              <a:spcAft>
                <a:spcPts val="0"/>
              </a:spcAft>
              <a:buClr>
                <a:srgbClr val="CC3300"/>
              </a:buClr>
              <a:buSzPct val="125000"/>
              <a:buFontTx/>
              <a:buNone/>
              <a:tabLst/>
              <a:defRPr/>
            </a:pPr>
            <a:r>
              <a:rPr lang="en-US" sz="1600" b="1" dirty="0" smtClean="0">
                <a:solidFill>
                  <a:schemeClr val="tx2"/>
                </a:solidFill>
                <a:latin typeface="Abadi MT Condensed Extra Bold" charset="0"/>
              </a:rPr>
              <a:t>Although the rates of participation in the labor force and employment are higher than in the rest of Puerto Rico, the percentage of families with income below poverty levels is higher than that of San Juan and the rest of the Island.</a:t>
            </a:r>
            <a:r>
              <a:rPr lang="en-US" sz="1600" dirty="0" smtClean="0">
                <a:solidFill>
                  <a:schemeClr val="tx2"/>
                </a:solidFill>
                <a:latin typeface="Abadi MT Condensed Extra Bold" charset="0"/>
              </a:rPr>
              <a:t> </a:t>
            </a:r>
          </a:p>
          <a:p>
            <a:pPr eaLnBrk="1" hangingPunct="1">
              <a:buClr>
                <a:srgbClr val="CC3300"/>
              </a:buClr>
              <a:buSzPct val="125000"/>
            </a:pPr>
            <a:endParaRPr lang="es-ES" sz="1600" dirty="0" smtClean="0">
              <a:latin typeface="Arial Unicode MS" charset="0"/>
            </a:endParaRPr>
          </a:p>
          <a:p>
            <a:pPr eaLnBrk="1" hangingPunct="1">
              <a:buClr>
                <a:srgbClr val="CC3300"/>
              </a:buClr>
              <a:buSzPct val="125000"/>
            </a:pPr>
            <a:r>
              <a:rPr lang="es-ES" sz="1600" dirty="0" smtClean="0">
                <a:latin typeface="Arial Unicode MS" charset="0"/>
              </a:rPr>
              <a:t>Sobre </a:t>
            </a:r>
            <a:r>
              <a:rPr lang="es-ES" sz="1600" dirty="0">
                <a:latin typeface="Arial Unicode MS" charset="0"/>
              </a:rPr>
              <a:t>23,00 habitantes de ocho comunidades habitan en los m</a:t>
            </a:r>
            <a:r>
              <a:rPr lang="es-ES" sz="1600" dirty="0">
                <a:latin typeface="Arial" charset="0"/>
              </a:rPr>
              <a:t>á</a:t>
            </a:r>
            <a:r>
              <a:rPr lang="es-ES" sz="1600" dirty="0">
                <a:latin typeface="Arial Unicode MS" charset="0"/>
              </a:rPr>
              <a:t>rgenes del Ca</a:t>
            </a:r>
            <a:r>
              <a:rPr lang="es-ES" sz="1600" dirty="0">
                <a:latin typeface="Arial" charset="0"/>
              </a:rPr>
              <a:t>ñ</a:t>
            </a:r>
            <a:r>
              <a:rPr lang="es-ES" sz="1600" dirty="0">
                <a:latin typeface="Arial Unicode MS" charset="0"/>
              </a:rPr>
              <a:t>o.</a:t>
            </a:r>
          </a:p>
          <a:p>
            <a:pPr eaLnBrk="1" hangingPunct="1">
              <a:buClr>
                <a:srgbClr val="CC3300"/>
              </a:buClr>
              <a:buSzPct val="125000"/>
            </a:pPr>
            <a:endParaRPr lang="es-ES" sz="1600" dirty="0">
              <a:latin typeface="Arial Unicode MS" charset="0"/>
            </a:endParaRPr>
          </a:p>
          <a:p>
            <a:pPr eaLnBrk="1" hangingPunct="1">
              <a:buClr>
                <a:srgbClr val="CC3300"/>
              </a:buClr>
              <a:buSzPct val="125000"/>
            </a:pPr>
            <a:r>
              <a:rPr lang="es-ES" sz="1600" dirty="0">
                <a:latin typeface="Arial Unicode MS" charset="0"/>
              </a:rPr>
              <a:t>Aunque hay una alta proporci</a:t>
            </a:r>
            <a:r>
              <a:rPr lang="es-ES" sz="1600" dirty="0">
                <a:latin typeface="Arial" charset="0"/>
              </a:rPr>
              <a:t>ó</a:t>
            </a:r>
            <a:r>
              <a:rPr lang="es-ES" sz="1600" dirty="0">
                <a:latin typeface="Arial Unicode MS" charset="0"/>
              </a:rPr>
              <a:t>n de inquilinos, el sentido de pertenencia y la cohesi</a:t>
            </a:r>
            <a:r>
              <a:rPr lang="es-ES" sz="1600" dirty="0">
                <a:latin typeface="Arial" charset="0"/>
              </a:rPr>
              <a:t>ó</a:t>
            </a:r>
            <a:r>
              <a:rPr lang="es-ES" sz="1600" dirty="0">
                <a:latin typeface="Arial Unicode MS" charset="0"/>
              </a:rPr>
              <a:t>n comunitaria son caracter</a:t>
            </a:r>
            <a:r>
              <a:rPr lang="es-ES" sz="1600" dirty="0">
                <a:latin typeface="Arial" charset="0"/>
              </a:rPr>
              <a:t>í</a:t>
            </a:r>
            <a:r>
              <a:rPr lang="es-ES" sz="1600" dirty="0">
                <a:latin typeface="Arial Unicode MS" charset="0"/>
              </a:rPr>
              <a:t>sticas sobresalientes de estas comunidades</a:t>
            </a:r>
            <a:r>
              <a:rPr lang="es-ES" sz="1600" dirty="0" smtClean="0">
                <a:latin typeface="Arial Unicode MS" charset="0"/>
              </a:rPr>
              <a:t>.</a:t>
            </a:r>
          </a:p>
          <a:p>
            <a:pPr eaLnBrk="0" hangingPunct="0">
              <a:spcBef>
                <a:spcPct val="50000"/>
              </a:spcBef>
              <a:buFontTx/>
              <a:buChar char="•"/>
              <a:defRPr/>
            </a:pPr>
            <a:r>
              <a:rPr lang="en-US" sz="1600" dirty="0" smtClean="0">
                <a:latin typeface="Abadi MT Condensed Extra Bold" pitchFamily="34" charset="0"/>
                <a:ea typeface="ＭＳ Ｐゴシック" pitchFamily="-16" charset="-128"/>
                <a:cs typeface="+mn-cs"/>
              </a:rPr>
              <a:t> 23,097 inhabitants in impact area: eight inner city communities (squatter settlements)</a:t>
            </a:r>
          </a:p>
          <a:p>
            <a:pPr eaLnBrk="0" hangingPunct="0">
              <a:spcBef>
                <a:spcPct val="50000"/>
              </a:spcBef>
              <a:buFontTx/>
              <a:buChar char="•"/>
              <a:defRPr/>
            </a:pPr>
            <a:r>
              <a:rPr lang="en-US" sz="1600" dirty="0" smtClean="0">
                <a:effectLst>
                  <a:outerShdw blurRad="38100" dist="38100" dir="2700000" algn="tl">
                    <a:srgbClr val="C0C0C0"/>
                  </a:outerShdw>
                </a:effectLst>
                <a:latin typeface="Abadi MT Condensed Extra Bold" pitchFamily="34" charset="0"/>
                <a:ea typeface="ＭＳ Ｐゴシック" pitchFamily="-16" charset="-128"/>
                <a:cs typeface="+mn-cs"/>
              </a:rPr>
              <a:t> </a:t>
            </a:r>
            <a:r>
              <a:rPr lang="en-US" sz="1600" dirty="0" smtClean="0">
                <a:latin typeface="Abadi MT Condensed Extra Bold" pitchFamily="34" charset="0"/>
                <a:ea typeface="ＭＳ Ｐゴシック" pitchFamily="-16" charset="-128"/>
                <a:cs typeface="+mn-cs"/>
              </a:rPr>
              <a:t>Density: 28,300 inhabitants/square mile</a:t>
            </a:r>
          </a:p>
          <a:p>
            <a:pPr eaLnBrk="0" hangingPunct="0">
              <a:spcBef>
                <a:spcPct val="50000"/>
              </a:spcBef>
              <a:buFontTx/>
              <a:buChar char="•"/>
              <a:defRPr/>
            </a:pPr>
            <a:r>
              <a:rPr lang="en-US" sz="1600" dirty="0" smtClean="0">
                <a:latin typeface="Abadi MT Condensed Extra Bold" pitchFamily="34" charset="0"/>
                <a:ea typeface="ＭＳ Ｐゴシック" pitchFamily="-16" charset="-128"/>
                <a:cs typeface="+mn-cs"/>
              </a:rPr>
              <a:t> 48% housing units occupied by renters; in 1995, 73% of the population lived in the same address</a:t>
            </a:r>
          </a:p>
          <a:p>
            <a:pPr eaLnBrk="0" hangingPunct="0">
              <a:spcBef>
                <a:spcPct val="50000"/>
              </a:spcBef>
              <a:buFontTx/>
              <a:buChar char="•"/>
              <a:defRPr/>
            </a:pPr>
            <a:r>
              <a:rPr lang="en-US" sz="1600" dirty="0" smtClean="0">
                <a:latin typeface="Abadi MT Condensed Extra Bold" pitchFamily="34" charset="0"/>
                <a:ea typeface="ＭＳ Ｐゴシック" pitchFamily="-16" charset="-128"/>
                <a:cs typeface="+mn-cs"/>
              </a:rPr>
              <a:t> Education: 48% of the population reached the ninth grade.</a:t>
            </a:r>
          </a:p>
          <a:p>
            <a:pPr eaLnBrk="0" hangingPunct="0">
              <a:spcBef>
                <a:spcPct val="50000"/>
              </a:spcBef>
              <a:buFontTx/>
              <a:buChar char="•"/>
              <a:defRPr/>
            </a:pPr>
            <a:r>
              <a:rPr lang="en-US" sz="1600" dirty="0" smtClean="0">
                <a:latin typeface="Abadi MT Condensed Extra Bold" pitchFamily="34" charset="0"/>
                <a:ea typeface="ＭＳ Ｐゴシック" pitchFamily="-16" charset="-128"/>
                <a:cs typeface="+mn-cs"/>
              </a:rPr>
              <a:t>55% of households have income below  $10,000/year.  65% of households live under poverty level; 25% unemployment</a:t>
            </a:r>
          </a:p>
          <a:p>
            <a:pPr eaLnBrk="0" hangingPunct="0">
              <a:spcBef>
                <a:spcPct val="50000"/>
              </a:spcBef>
              <a:buFontTx/>
              <a:buChar char="•"/>
              <a:defRPr/>
            </a:pPr>
            <a:r>
              <a:rPr lang="en-US" sz="1600" dirty="0" smtClean="0">
                <a:latin typeface="Abadi MT Condensed Extra Bold" pitchFamily="34" charset="0"/>
                <a:ea typeface="ＭＳ Ｐゴシック" pitchFamily="-16" charset="-128"/>
                <a:cs typeface="+mn-cs"/>
              </a:rPr>
              <a:t>Residents in six communities lack land tenure</a:t>
            </a:r>
            <a:endParaRPr lang="es-ES" sz="1600" dirty="0">
              <a:latin typeface="Arial Unicode MS" charset="0"/>
            </a:endParaRPr>
          </a:p>
          <a:p>
            <a:pPr eaLnBrk="1" hangingPunct="1">
              <a:buClr>
                <a:srgbClr val="CC3300"/>
              </a:buClr>
              <a:buSzPct val="125000"/>
            </a:pPr>
            <a:endParaRPr lang="es-ES" sz="1600" dirty="0">
              <a:latin typeface="Arial Unicode MS" charset="0"/>
            </a:endParaRPr>
          </a:p>
          <a:p>
            <a:pPr eaLnBrk="1" hangingPunct="1">
              <a:buClr>
                <a:srgbClr val="CC3300"/>
              </a:buClr>
              <a:buSzPct val="125000"/>
            </a:pPr>
            <a:r>
              <a:rPr lang="es-ES" sz="1600" dirty="0">
                <a:latin typeface="Arial Unicode MS" charset="0"/>
              </a:rPr>
              <a:t>48% de la poblaci</a:t>
            </a:r>
            <a:r>
              <a:rPr lang="es-ES" sz="1600" dirty="0">
                <a:latin typeface="Arial" charset="0"/>
              </a:rPr>
              <a:t>ó</a:t>
            </a:r>
            <a:r>
              <a:rPr lang="es-ES" sz="1600" dirty="0">
                <a:latin typeface="Arial Unicode MS" charset="0"/>
              </a:rPr>
              <a:t>n tiene un nivel educativo menos a noveno grado</a:t>
            </a:r>
          </a:p>
          <a:p>
            <a:pPr eaLnBrk="1" hangingPunct="1">
              <a:buClr>
                <a:srgbClr val="CC3300"/>
              </a:buClr>
              <a:buSzPct val="125000"/>
            </a:pPr>
            <a:endParaRPr lang="es-ES" sz="1600" dirty="0">
              <a:latin typeface="Arial Unicode MS" charset="0"/>
            </a:endParaRPr>
          </a:p>
          <a:p>
            <a:pPr eaLnBrk="1" hangingPunct="1">
              <a:buClr>
                <a:srgbClr val="CC3300"/>
              </a:buClr>
              <a:buSzPct val="125000"/>
            </a:pPr>
            <a:r>
              <a:rPr lang="es-ES" sz="1600" dirty="0">
                <a:latin typeface="Arial Unicode MS" charset="0"/>
              </a:rPr>
              <a:t>El 65% de los hogares est</a:t>
            </a:r>
            <a:r>
              <a:rPr lang="es-ES" sz="1600" dirty="0">
                <a:latin typeface="Arial" charset="0"/>
              </a:rPr>
              <a:t>á</a:t>
            </a:r>
            <a:r>
              <a:rPr lang="es-ES" sz="1600" dirty="0">
                <a:latin typeface="Arial Unicode MS" charset="0"/>
              </a:rPr>
              <a:t> bajo el nivel de pobreza.</a:t>
            </a:r>
          </a:p>
          <a:p>
            <a:pPr eaLnBrk="1" hangingPunct="1">
              <a:buClr>
                <a:srgbClr val="CC3300"/>
              </a:buClr>
              <a:buSzPct val="125000"/>
            </a:pPr>
            <a:endParaRPr lang="es-ES" sz="1600" dirty="0">
              <a:latin typeface="Arial Unicode MS" charset="0"/>
            </a:endParaRPr>
          </a:p>
          <a:p>
            <a:pPr eaLnBrk="1" hangingPunct="1">
              <a:buClr>
                <a:srgbClr val="CC3300"/>
              </a:buClr>
              <a:buSzPct val="125000"/>
            </a:pPr>
            <a:r>
              <a:rPr lang="es-ES" sz="1600" dirty="0">
                <a:latin typeface="Arial Unicode MS" charset="0"/>
              </a:rPr>
              <a:t>Y uno de los problemas que m</a:t>
            </a:r>
            <a:r>
              <a:rPr lang="es-ES" sz="1600" dirty="0">
                <a:latin typeface="Arial" charset="0"/>
              </a:rPr>
              <a:t>á</a:t>
            </a:r>
            <a:r>
              <a:rPr lang="es-ES" sz="1600" dirty="0">
                <a:latin typeface="Arial Unicode MS" charset="0"/>
              </a:rPr>
              <a:t>s preocupa a los residentes es la falta de t</a:t>
            </a:r>
            <a:r>
              <a:rPr lang="es-ES" sz="1600" dirty="0">
                <a:latin typeface="Arial" charset="0"/>
              </a:rPr>
              <a:t>í</a:t>
            </a:r>
            <a:r>
              <a:rPr lang="es-ES" sz="1600" dirty="0">
                <a:latin typeface="Arial Unicode MS" charset="0"/>
              </a:rPr>
              <a:t>tulos de propiedad.</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PR"/>
          </a:p>
        </p:txBody>
      </p:sp>
      <p:sp>
        <p:nvSpPr>
          <p:cNvPr id="4" name="3 Marcador de número de diapositiva"/>
          <p:cNvSpPr>
            <a:spLocks noGrp="1"/>
          </p:cNvSpPr>
          <p:nvPr>
            <p:ph type="sldNum" sz="quarter" idx="10"/>
          </p:nvPr>
        </p:nvSpPr>
        <p:spPr/>
        <p:txBody>
          <a:bodyPr/>
          <a:lstStyle/>
          <a:p>
            <a:fld id="{2EA3EC6B-E113-554E-AB68-3F07F21F132B}"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PR"/>
          </a:p>
        </p:txBody>
      </p:sp>
      <p:sp>
        <p:nvSpPr>
          <p:cNvPr id="4" name="3 Marcador de número de diapositiva"/>
          <p:cNvSpPr>
            <a:spLocks noGrp="1"/>
          </p:cNvSpPr>
          <p:nvPr>
            <p:ph type="sldNum" sz="quarter" idx="10"/>
          </p:nvPr>
        </p:nvSpPr>
        <p:spPr/>
        <p:txBody>
          <a:bodyPr/>
          <a:lstStyle/>
          <a:p>
            <a:fld id="{2EA3EC6B-E113-554E-AB68-3F07F21F132B}"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PR" dirty="0"/>
          </a:p>
        </p:txBody>
      </p:sp>
      <p:sp>
        <p:nvSpPr>
          <p:cNvPr id="4" name="3 Marcador de número de diapositiva"/>
          <p:cNvSpPr>
            <a:spLocks noGrp="1"/>
          </p:cNvSpPr>
          <p:nvPr>
            <p:ph type="sldNum" sz="quarter" idx="10"/>
          </p:nvPr>
        </p:nvSpPr>
        <p:spPr/>
        <p:txBody>
          <a:bodyPr/>
          <a:lstStyle/>
          <a:p>
            <a:fld id="{2EA3EC6B-E113-554E-AB68-3F07F21F132B}"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PR"/>
          </a:p>
        </p:txBody>
      </p:sp>
      <p:sp>
        <p:nvSpPr>
          <p:cNvPr id="4" name="3 Marcador de número de diapositiva"/>
          <p:cNvSpPr>
            <a:spLocks noGrp="1"/>
          </p:cNvSpPr>
          <p:nvPr>
            <p:ph type="sldNum" sz="quarter" idx="10"/>
          </p:nvPr>
        </p:nvSpPr>
        <p:spPr/>
        <p:txBody>
          <a:bodyPr/>
          <a:lstStyle/>
          <a:p>
            <a:fld id="{2EA3EC6B-E113-554E-AB68-3F07F21F132B}"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 what are we doing to prevent trash to keep on</a:t>
            </a:r>
            <a:r>
              <a:rPr lang="en-US" baseline="0" dirty="0" smtClean="0"/>
              <a:t> clogging the Martín Peña Channel? We are organizing </a:t>
            </a:r>
            <a:endParaRPr lang="es-PR" dirty="0"/>
          </a:p>
        </p:txBody>
      </p:sp>
      <p:sp>
        <p:nvSpPr>
          <p:cNvPr id="4" name="Slide Number Placeholder 3"/>
          <p:cNvSpPr>
            <a:spLocks noGrp="1"/>
          </p:cNvSpPr>
          <p:nvPr>
            <p:ph type="sldNum" sz="quarter" idx="10"/>
          </p:nvPr>
        </p:nvSpPr>
        <p:spPr/>
        <p:txBody>
          <a:bodyPr/>
          <a:lstStyle/>
          <a:p>
            <a:fld id="{2EA3EC6B-E113-554E-AB68-3F07F21F132B}" type="slidenum">
              <a:rPr lang="en-US" smtClean="0"/>
              <a:pPr/>
              <a:t>15</a:t>
            </a:fld>
            <a:endParaRPr lang="en-US"/>
          </a:p>
        </p:txBody>
      </p:sp>
    </p:spTree>
    <p:extLst>
      <p:ext uri="{BB962C8B-B14F-4D97-AF65-F5344CB8AC3E}">
        <p14:creationId xmlns:p14="http://schemas.microsoft.com/office/powerpoint/2010/main" xmlns="" val="25970308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rescuing</a:t>
            </a:r>
            <a:r>
              <a:rPr lang="en-US" baseline="0" dirty="0" smtClean="0"/>
              <a:t> abandoned lots and what used to be illegal landfills. </a:t>
            </a:r>
            <a:endParaRPr lang="en-US" dirty="0"/>
          </a:p>
        </p:txBody>
      </p:sp>
      <p:sp>
        <p:nvSpPr>
          <p:cNvPr id="4" name="Slide Number Placeholder 3"/>
          <p:cNvSpPr>
            <a:spLocks noGrp="1"/>
          </p:cNvSpPr>
          <p:nvPr>
            <p:ph type="sldNum" sz="quarter" idx="10"/>
          </p:nvPr>
        </p:nvSpPr>
        <p:spPr/>
        <p:txBody>
          <a:bodyPr/>
          <a:lstStyle/>
          <a:p>
            <a:fld id="{7731A5CF-92ED-BF49-BB02-C85B61F33D1E}" type="slidenum">
              <a:rPr lang="en-US" smtClean="0"/>
              <a:pPr/>
              <a:t>16</a:t>
            </a:fld>
            <a:endParaRPr lang="en-US"/>
          </a:p>
        </p:txBody>
      </p:sp>
    </p:spTree>
    <p:extLst>
      <p:ext uri="{BB962C8B-B14F-4D97-AF65-F5344CB8AC3E}">
        <p14:creationId xmlns:p14="http://schemas.microsoft.com/office/powerpoint/2010/main" xmlns="" val="18557411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A3EC6B-E113-554E-AB68-3F07F21F132B}" type="slidenum">
              <a:rPr lang="en-US" smtClean="0"/>
              <a:pPr/>
              <a:t>17</a:t>
            </a:fld>
            <a:endParaRPr lang="en-US"/>
          </a:p>
        </p:txBody>
      </p:sp>
    </p:spTree>
    <p:extLst>
      <p:ext uri="{BB962C8B-B14F-4D97-AF65-F5344CB8AC3E}">
        <p14:creationId xmlns:p14="http://schemas.microsoft.com/office/powerpoint/2010/main" xmlns="" val="22533297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our proposal is to transform community through agroecology</a:t>
            </a:r>
            <a:r>
              <a:rPr lang="en-US" baseline="0" dirty="0" smtClean="0"/>
              <a:t>. </a:t>
            </a:r>
            <a:endParaRPr lang="es-PR" dirty="0"/>
          </a:p>
        </p:txBody>
      </p:sp>
      <p:sp>
        <p:nvSpPr>
          <p:cNvPr id="4" name="Slide Number Placeholder 3"/>
          <p:cNvSpPr>
            <a:spLocks noGrp="1"/>
          </p:cNvSpPr>
          <p:nvPr>
            <p:ph type="sldNum" sz="quarter" idx="10"/>
          </p:nvPr>
        </p:nvSpPr>
        <p:spPr/>
        <p:txBody>
          <a:bodyPr/>
          <a:lstStyle/>
          <a:p>
            <a:fld id="{2EA3EC6B-E113-554E-AB68-3F07F21F132B}" type="slidenum">
              <a:rPr lang="en-US" smtClean="0"/>
              <a:pPr/>
              <a:t>18</a:t>
            </a:fld>
            <a:endParaRPr lang="en-US"/>
          </a:p>
        </p:txBody>
      </p:sp>
    </p:spTree>
    <p:extLst>
      <p:ext uri="{BB962C8B-B14F-4D97-AF65-F5344CB8AC3E}">
        <p14:creationId xmlns:p14="http://schemas.microsoft.com/office/powerpoint/2010/main" xmlns="" val="24706879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PR" dirty="0" smtClean="0"/>
              <a:t>We set up</a:t>
            </a:r>
            <a:r>
              <a:rPr lang="es-PR" baseline="0" dirty="0" smtClean="0"/>
              <a:t> two environmental education programms withtin the Martín Peña Channel district. Patrulleros del Ambiente forthe eight elementary schools in the district were we do solid waste management, vegetable gardens, murals, environmental advocacy and develop leadership within the children. And EDRA, were we are, the name in itself was decided among all of the group! We do gardens, water monitoring, environmental advocacy and have many projects. </a:t>
            </a:r>
            <a:endParaRPr lang="es-PR" dirty="0"/>
          </a:p>
        </p:txBody>
      </p:sp>
      <p:sp>
        <p:nvSpPr>
          <p:cNvPr id="4" name="Slide Number Placeholder 3"/>
          <p:cNvSpPr>
            <a:spLocks noGrp="1"/>
          </p:cNvSpPr>
          <p:nvPr>
            <p:ph type="sldNum" sz="quarter" idx="10"/>
          </p:nvPr>
        </p:nvSpPr>
        <p:spPr/>
        <p:txBody>
          <a:bodyPr/>
          <a:lstStyle/>
          <a:p>
            <a:fld id="{2EA3EC6B-E113-554E-AB68-3F07F21F132B}" type="slidenum">
              <a:rPr lang="en-US" smtClean="0"/>
              <a:pPr/>
              <a:t>19</a:t>
            </a:fld>
            <a:endParaRPr lang="en-US"/>
          </a:p>
        </p:txBody>
      </p:sp>
    </p:spTree>
    <p:extLst>
      <p:ext uri="{BB962C8B-B14F-4D97-AF65-F5344CB8AC3E}">
        <p14:creationId xmlns:p14="http://schemas.microsoft.com/office/powerpoint/2010/main" xmlns="" val="5541337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PR" dirty="0" smtClean="0"/>
              <a:t>For</a:t>
            </a:r>
            <a:r>
              <a:rPr lang="es-PR" baseline="0" dirty="0" smtClean="0"/>
              <a:t> those of you who might not know exactly were Puerto Rico is. We are a small island in the middle of the Caribbean. </a:t>
            </a:r>
            <a:endParaRPr lang="es-PR" dirty="0"/>
          </a:p>
        </p:txBody>
      </p:sp>
      <p:sp>
        <p:nvSpPr>
          <p:cNvPr id="4" name="Slide Number Placeholder 3"/>
          <p:cNvSpPr>
            <a:spLocks noGrp="1"/>
          </p:cNvSpPr>
          <p:nvPr>
            <p:ph type="sldNum" sz="quarter" idx="10"/>
          </p:nvPr>
        </p:nvSpPr>
        <p:spPr/>
        <p:txBody>
          <a:bodyPr/>
          <a:lstStyle/>
          <a:p>
            <a:fld id="{2EA3EC6B-E113-554E-AB68-3F07F21F132B}" type="slidenum">
              <a:rPr lang="en-US" smtClean="0"/>
              <a:pPr/>
              <a:t>2</a:t>
            </a:fld>
            <a:endParaRPr lang="en-US"/>
          </a:p>
        </p:txBody>
      </p:sp>
    </p:spTree>
    <p:extLst>
      <p:ext uri="{BB962C8B-B14F-4D97-AF65-F5344CB8AC3E}">
        <p14:creationId xmlns:p14="http://schemas.microsoft.com/office/powerpoint/2010/main" xmlns="" val="29402011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a:t>
            </a:r>
            <a:r>
              <a:rPr lang="en-US" baseline="0" dirty="0" smtClean="0"/>
              <a:t> were do we start! Well the vegetable gardens are our classroom and our hubs, from there everything else originates. </a:t>
            </a:r>
            <a:endParaRPr lang="en-US" dirty="0"/>
          </a:p>
        </p:txBody>
      </p:sp>
      <p:sp>
        <p:nvSpPr>
          <p:cNvPr id="4" name="Slide Number Placeholder 3"/>
          <p:cNvSpPr>
            <a:spLocks noGrp="1"/>
          </p:cNvSpPr>
          <p:nvPr>
            <p:ph type="sldNum" sz="quarter" idx="10"/>
          </p:nvPr>
        </p:nvSpPr>
        <p:spPr/>
        <p:txBody>
          <a:bodyPr/>
          <a:lstStyle/>
          <a:p>
            <a:fld id="{2EA3EC6B-E113-554E-AB68-3F07F21F132B}" type="slidenum">
              <a:rPr lang="en-US" smtClean="0"/>
              <a:pPr/>
              <a:t>20</a:t>
            </a:fld>
            <a:endParaRPr lang="en-US"/>
          </a:p>
        </p:txBody>
      </p:sp>
    </p:spTree>
    <p:extLst>
      <p:ext uri="{BB962C8B-B14F-4D97-AF65-F5344CB8AC3E}">
        <p14:creationId xmlns:p14="http://schemas.microsoft.com/office/powerpoint/2010/main" xmlns="" val="4607487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They help us reconnect with our</a:t>
            </a:r>
            <a:r>
              <a:rPr lang="en-US" baseline="0" dirty="0" smtClean="0"/>
              <a:t> surroundings. This picture is from another school garden in Río </a:t>
            </a:r>
            <a:r>
              <a:rPr lang="en-US" baseline="0" dirty="0" err="1" smtClean="0"/>
              <a:t>Piedras</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2EA3EC6B-E113-554E-AB68-3F07F21F132B}" type="slidenum">
              <a:rPr lang="en-US" smtClean="0"/>
              <a:pPr/>
              <a:t>21</a:t>
            </a:fld>
            <a:endParaRPr lang="en-US"/>
          </a:p>
        </p:txBody>
      </p:sp>
    </p:spTree>
    <p:extLst>
      <p:ext uri="{BB962C8B-B14F-4D97-AF65-F5344CB8AC3E}">
        <p14:creationId xmlns:p14="http://schemas.microsoft.com/office/powerpoint/2010/main" xmlns="" val="32209811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PR"/>
          </a:p>
        </p:txBody>
      </p:sp>
      <p:sp>
        <p:nvSpPr>
          <p:cNvPr id="4" name="3 Marcador de número de diapositiva"/>
          <p:cNvSpPr>
            <a:spLocks noGrp="1"/>
          </p:cNvSpPr>
          <p:nvPr>
            <p:ph type="sldNum" sz="quarter" idx="10"/>
          </p:nvPr>
        </p:nvSpPr>
        <p:spPr/>
        <p:txBody>
          <a:bodyPr/>
          <a:lstStyle/>
          <a:p>
            <a:fld id="{2EA3EC6B-E113-554E-AB68-3F07F21F132B}" type="slidenum">
              <a:rPr lang="en-US" smtClean="0"/>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PR"/>
          </a:p>
        </p:txBody>
      </p:sp>
      <p:sp>
        <p:nvSpPr>
          <p:cNvPr id="4" name="3 Marcador de número de diapositiva"/>
          <p:cNvSpPr>
            <a:spLocks noGrp="1"/>
          </p:cNvSpPr>
          <p:nvPr>
            <p:ph type="sldNum" sz="quarter" idx="10"/>
          </p:nvPr>
        </p:nvSpPr>
        <p:spPr/>
        <p:txBody>
          <a:bodyPr/>
          <a:lstStyle/>
          <a:p>
            <a:fld id="{2EA3EC6B-E113-554E-AB68-3F07F21F132B}" type="slidenum">
              <a:rPr lang="en-US" smtClean="0"/>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PR" dirty="0"/>
          </a:p>
        </p:txBody>
      </p:sp>
      <p:sp>
        <p:nvSpPr>
          <p:cNvPr id="4" name="Slide Number Placeholder 3"/>
          <p:cNvSpPr>
            <a:spLocks noGrp="1"/>
          </p:cNvSpPr>
          <p:nvPr>
            <p:ph type="sldNum" sz="quarter" idx="10"/>
          </p:nvPr>
        </p:nvSpPr>
        <p:spPr/>
        <p:txBody>
          <a:bodyPr/>
          <a:lstStyle/>
          <a:p>
            <a:fld id="{2EA3EC6B-E113-554E-AB68-3F07F21F132B}" type="slidenum">
              <a:rPr lang="en-US" smtClean="0"/>
              <a:pPr/>
              <a:t>24</a:t>
            </a:fld>
            <a:endParaRPr lang="en-US"/>
          </a:p>
        </p:txBody>
      </p:sp>
    </p:spTree>
    <p:extLst>
      <p:ext uri="{BB962C8B-B14F-4D97-AF65-F5344CB8AC3E}">
        <p14:creationId xmlns:p14="http://schemas.microsoft.com/office/powerpoint/2010/main" xmlns="" val="26701376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PR" dirty="0"/>
          </a:p>
        </p:txBody>
      </p:sp>
      <p:sp>
        <p:nvSpPr>
          <p:cNvPr id="4" name="Slide Number Placeholder 3"/>
          <p:cNvSpPr>
            <a:spLocks noGrp="1"/>
          </p:cNvSpPr>
          <p:nvPr>
            <p:ph type="sldNum" sz="quarter" idx="10"/>
          </p:nvPr>
        </p:nvSpPr>
        <p:spPr/>
        <p:txBody>
          <a:bodyPr/>
          <a:lstStyle/>
          <a:p>
            <a:fld id="{2EA3EC6B-E113-554E-AB68-3F07F21F132B}" type="slidenum">
              <a:rPr lang="en-US" smtClean="0"/>
              <a:pPr/>
              <a:t>25</a:t>
            </a:fld>
            <a:endParaRPr lang="en-US"/>
          </a:p>
        </p:txBody>
      </p:sp>
    </p:spTree>
    <p:extLst>
      <p:ext uri="{BB962C8B-B14F-4D97-AF65-F5344CB8AC3E}">
        <p14:creationId xmlns:p14="http://schemas.microsoft.com/office/powerpoint/2010/main" xmlns="" val="38253107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PR"/>
          </a:p>
        </p:txBody>
      </p:sp>
      <p:sp>
        <p:nvSpPr>
          <p:cNvPr id="4" name="3 Marcador de número de diapositiva"/>
          <p:cNvSpPr>
            <a:spLocks noGrp="1"/>
          </p:cNvSpPr>
          <p:nvPr>
            <p:ph type="sldNum" sz="quarter" idx="10"/>
          </p:nvPr>
        </p:nvSpPr>
        <p:spPr/>
        <p:txBody>
          <a:bodyPr/>
          <a:lstStyle/>
          <a:p>
            <a:fld id="{2EA3EC6B-E113-554E-AB68-3F07F21F132B}" type="slidenum">
              <a:rPr lang="en-US" smtClean="0"/>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PR"/>
          </a:p>
        </p:txBody>
      </p:sp>
      <p:sp>
        <p:nvSpPr>
          <p:cNvPr id="4" name="3 Marcador de número de diapositiva"/>
          <p:cNvSpPr>
            <a:spLocks noGrp="1"/>
          </p:cNvSpPr>
          <p:nvPr>
            <p:ph type="sldNum" sz="quarter" idx="10"/>
          </p:nvPr>
        </p:nvSpPr>
        <p:spPr/>
        <p:txBody>
          <a:bodyPr/>
          <a:lstStyle/>
          <a:p>
            <a:fld id="{2EA3EC6B-E113-554E-AB68-3F07F21F132B}" type="slidenum">
              <a:rPr lang="en-US" smtClean="0"/>
              <a:pPr/>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A3EC6B-E113-554E-AB68-3F07F21F132B}" type="slidenum">
              <a:rPr lang="en-US" smtClean="0"/>
              <a:pPr/>
              <a:t>28</a:t>
            </a:fld>
            <a:endParaRPr lang="en-US"/>
          </a:p>
        </p:txBody>
      </p:sp>
    </p:spTree>
    <p:extLst>
      <p:ext uri="{BB962C8B-B14F-4D97-AF65-F5344CB8AC3E}">
        <p14:creationId xmlns:p14="http://schemas.microsoft.com/office/powerpoint/2010/main" xmlns="" val="146852038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Over half of the food is imported. </a:t>
            </a:r>
            <a:endParaRPr lang="es-PR" dirty="0"/>
          </a:p>
        </p:txBody>
      </p:sp>
      <p:sp>
        <p:nvSpPr>
          <p:cNvPr id="4" name="Slide Number Placeholder 3"/>
          <p:cNvSpPr>
            <a:spLocks noGrp="1"/>
          </p:cNvSpPr>
          <p:nvPr>
            <p:ph type="sldNum" sz="quarter" idx="10"/>
          </p:nvPr>
        </p:nvSpPr>
        <p:spPr/>
        <p:txBody>
          <a:bodyPr/>
          <a:lstStyle/>
          <a:p>
            <a:fld id="{2EA3EC6B-E113-554E-AB68-3F07F21F132B}" type="slidenum">
              <a:rPr lang="en-US" smtClean="0"/>
              <a:pPr/>
              <a:t>29</a:t>
            </a:fld>
            <a:endParaRPr lang="en-US"/>
          </a:p>
        </p:txBody>
      </p:sp>
    </p:spTree>
    <p:extLst>
      <p:ext uri="{BB962C8B-B14F-4D97-AF65-F5344CB8AC3E}">
        <p14:creationId xmlns:p14="http://schemas.microsoft.com/office/powerpoint/2010/main" xmlns="" val="12983317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a:t>
            </a:r>
            <a:r>
              <a:rPr lang="en-US" baseline="0" dirty="0" smtClean="0"/>
              <a:t> you can see a zoom of our island in he region. </a:t>
            </a:r>
            <a:endParaRPr lang="es-PR" dirty="0"/>
          </a:p>
        </p:txBody>
      </p:sp>
      <p:sp>
        <p:nvSpPr>
          <p:cNvPr id="4" name="Slide Number Placeholder 3"/>
          <p:cNvSpPr>
            <a:spLocks noGrp="1"/>
          </p:cNvSpPr>
          <p:nvPr>
            <p:ph type="sldNum" sz="quarter" idx="10"/>
          </p:nvPr>
        </p:nvSpPr>
        <p:spPr/>
        <p:txBody>
          <a:bodyPr/>
          <a:lstStyle/>
          <a:p>
            <a:fld id="{2EA3EC6B-E113-554E-AB68-3F07F21F132B}" type="slidenum">
              <a:rPr lang="en-US" smtClean="0"/>
              <a:pPr/>
              <a:t>3</a:t>
            </a:fld>
            <a:endParaRPr lang="en-US"/>
          </a:p>
        </p:txBody>
      </p:sp>
    </p:spTree>
    <p:extLst>
      <p:ext uri="{BB962C8B-B14F-4D97-AF65-F5344CB8AC3E}">
        <p14:creationId xmlns:p14="http://schemas.microsoft.com/office/powerpoint/2010/main" xmlns="" val="169655613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Besides</a:t>
            </a:r>
            <a:r>
              <a:rPr lang="en-US" baseline="0" dirty="0" smtClean="0"/>
              <a:t> rescuing spaces we are also producing food for Puerto Rico and our communities in a larger context </a:t>
            </a:r>
            <a:endParaRPr lang="en-US" dirty="0"/>
          </a:p>
        </p:txBody>
      </p:sp>
      <p:sp>
        <p:nvSpPr>
          <p:cNvPr id="4" name="Slide Number Placeholder 3"/>
          <p:cNvSpPr>
            <a:spLocks noGrp="1"/>
          </p:cNvSpPr>
          <p:nvPr>
            <p:ph type="sldNum" sz="quarter" idx="10"/>
          </p:nvPr>
        </p:nvSpPr>
        <p:spPr/>
        <p:txBody>
          <a:bodyPr/>
          <a:lstStyle/>
          <a:p>
            <a:fld id="{2EA3EC6B-E113-554E-AB68-3F07F21F132B}" type="slidenum">
              <a:rPr lang="en-US" smtClean="0"/>
              <a:pPr/>
              <a:t>30</a:t>
            </a:fld>
            <a:endParaRPr lang="en-US"/>
          </a:p>
        </p:txBody>
      </p:sp>
    </p:spTree>
    <p:extLst>
      <p:ext uri="{BB962C8B-B14F-4D97-AF65-F5344CB8AC3E}">
        <p14:creationId xmlns:p14="http://schemas.microsoft.com/office/powerpoint/2010/main" xmlns="" val="3994560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PR"/>
          </a:p>
        </p:txBody>
      </p:sp>
      <p:sp>
        <p:nvSpPr>
          <p:cNvPr id="4" name="3 Marcador de número de diapositiva"/>
          <p:cNvSpPr>
            <a:spLocks noGrp="1"/>
          </p:cNvSpPr>
          <p:nvPr>
            <p:ph type="sldNum" sz="quarter" idx="10"/>
          </p:nvPr>
        </p:nvSpPr>
        <p:spPr/>
        <p:txBody>
          <a:bodyPr/>
          <a:lstStyle/>
          <a:p>
            <a:fld id="{2EA3EC6B-E113-554E-AB68-3F07F21F132B}" type="slidenum">
              <a:rPr lang="en-US" smtClean="0"/>
              <a:pPr/>
              <a:t>31</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PR"/>
          </a:p>
        </p:txBody>
      </p:sp>
      <p:sp>
        <p:nvSpPr>
          <p:cNvPr id="4" name="3 Marcador de número de diapositiva"/>
          <p:cNvSpPr>
            <a:spLocks noGrp="1"/>
          </p:cNvSpPr>
          <p:nvPr>
            <p:ph type="sldNum" sz="quarter" idx="10"/>
          </p:nvPr>
        </p:nvSpPr>
        <p:spPr/>
        <p:txBody>
          <a:bodyPr/>
          <a:lstStyle/>
          <a:p>
            <a:fld id="{2EA3EC6B-E113-554E-AB68-3F07F21F132B}" type="slidenum">
              <a:rPr lang="en-US" smtClean="0"/>
              <a:pPr/>
              <a:t>32</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PR"/>
          </a:p>
        </p:txBody>
      </p:sp>
      <p:sp>
        <p:nvSpPr>
          <p:cNvPr id="4" name="3 Marcador de número de diapositiva"/>
          <p:cNvSpPr>
            <a:spLocks noGrp="1"/>
          </p:cNvSpPr>
          <p:nvPr>
            <p:ph type="sldNum" sz="quarter" idx="10"/>
          </p:nvPr>
        </p:nvSpPr>
        <p:spPr/>
        <p:txBody>
          <a:bodyPr/>
          <a:lstStyle/>
          <a:p>
            <a:fld id="{2EA3EC6B-E113-554E-AB68-3F07F21F132B}" type="slidenum">
              <a:rPr lang="en-US" smtClean="0"/>
              <a:pPr/>
              <a:t>33</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PR"/>
          </a:p>
        </p:txBody>
      </p:sp>
      <p:sp>
        <p:nvSpPr>
          <p:cNvPr id="4" name="3 Marcador de número de diapositiva"/>
          <p:cNvSpPr>
            <a:spLocks noGrp="1"/>
          </p:cNvSpPr>
          <p:nvPr>
            <p:ph type="sldNum" sz="quarter" idx="10"/>
          </p:nvPr>
        </p:nvSpPr>
        <p:spPr/>
        <p:txBody>
          <a:bodyPr/>
          <a:lstStyle/>
          <a:p>
            <a:fld id="{2EA3EC6B-E113-554E-AB68-3F07F21F132B}" type="slidenum">
              <a:rPr lang="en-US" smtClean="0"/>
              <a:pPr/>
              <a:t>34</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PR"/>
          </a:p>
        </p:txBody>
      </p:sp>
      <p:sp>
        <p:nvSpPr>
          <p:cNvPr id="4" name="3 Marcador de número de diapositiva"/>
          <p:cNvSpPr>
            <a:spLocks noGrp="1"/>
          </p:cNvSpPr>
          <p:nvPr>
            <p:ph type="sldNum" sz="quarter" idx="10"/>
          </p:nvPr>
        </p:nvSpPr>
        <p:spPr/>
        <p:txBody>
          <a:bodyPr/>
          <a:lstStyle/>
          <a:p>
            <a:fld id="{2EA3EC6B-E113-554E-AB68-3F07F21F132B}" type="slidenum">
              <a:rPr lang="en-US" smtClean="0"/>
              <a:pPr/>
              <a:t>35</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PR"/>
          </a:p>
        </p:txBody>
      </p:sp>
      <p:sp>
        <p:nvSpPr>
          <p:cNvPr id="4" name="3 Marcador de número de diapositiva"/>
          <p:cNvSpPr>
            <a:spLocks noGrp="1"/>
          </p:cNvSpPr>
          <p:nvPr>
            <p:ph type="sldNum" sz="quarter" idx="10"/>
          </p:nvPr>
        </p:nvSpPr>
        <p:spPr/>
        <p:txBody>
          <a:bodyPr/>
          <a:lstStyle/>
          <a:p>
            <a:fld id="{2EA3EC6B-E113-554E-AB68-3F07F21F132B}" type="slidenum">
              <a:rPr lang="en-US" smtClean="0"/>
              <a:pPr/>
              <a:t>36</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PR" dirty="0" err="1" smtClean="0"/>
              <a:t>Harvesting</a:t>
            </a:r>
            <a:r>
              <a:rPr lang="es-PR" dirty="0" smtClean="0"/>
              <a:t> </a:t>
            </a:r>
            <a:r>
              <a:rPr lang="es-PR" dirty="0" err="1" smtClean="0"/>
              <a:t>lettuce</a:t>
            </a:r>
            <a:r>
              <a:rPr lang="es-PR" dirty="0" smtClean="0"/>
              <a:t> in </a:t>
            </a:r>
            <a:r>
              <a:rPr lang="es-PR" dirty="0" err="1" smtClean="0"/>
              <a:t>school</a:t>
            </a:r>
            <a:r>
              <a:rPr lang="es-PR" dirty="0" smtClean="0"/>
              <a:t> Dr. Albert Einstein.</a:t>
            </a:r>
            <a:endParaRPr lang="es-PR" dirty="0"/>
          </a:p>
        </p:txBody>
      </p:sp>
      <p:sp>
        <p:nvSpPr>
          <p:cNvPr id="4" name="Slide Number Placeholder 3"/>
          <p:cNvSpPr>
            <a:spLocks noGrp="1"/>
          </p:cNvSpPr>
          <p:nvPr>
            <p:ph type="sldNum" sz="quarter" idx="10"/>
          </p:nvPr>
        </p:nvSpPr>
        <p:spPr/>
        <p:txBody>
          <a:bodyPr/>
          <a:lstStyle/>
          <a:p>
            <a:fld id="{2EA3EC6B-E113-554E-AB68-3F07F21F132B}" type="slidenum">
              <a:rPr lang="en-US" smtClean="0"/>
              <a:pPr/>
              <a:t>37</a:t>
            </a:fld>
            <a:endParaRPr lang="en-US"/>
          </a:p>
        </p:txBody>
      </p:sp>
    </p:spTree>
    <p:extLst>
      <p:ext uri="{BB962C8B-B14F-4D97-AF65-F5344CB8AC3E}">
        <p14:creationId xmlns:p14="http://schemas.microsoft.com/office/powerpoint/2010/main" xmlns="" val="32189544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Students integrate with their teachers to help harvest the garden.</a:t>
            </a:r>
            <a:endParaRPr lang="es-PR" dirty="0"/>
          </a:p>
        </p:txBody>
      </p:sp>
      <p:sp>
        <p:nvSpPr>
          <p:cNvPr id="4" name="Slide Number Placeholder 3"/>
          <p:cNvSpPr>
            <a:spLocks noGrp="1"/>
          </p:cNvSpPr>
          <p:nvPr>
            <p:ph type="sldNum" sz="quarter" idx="10"/>
          </p:nvPr>
        </p:nvSpPr>
        <p:spPr/>
        <p:txBody>
          <a:bodyPr/>
          <a:lstStyle/>
          <a:p>
            <a:fld id="{2EA3EC6B-E113-554E-AB68-3F07F21F132B}" type="slidenum">
              <a:rPr lang="en-US" smtClean="0"/>
              <a:pPr/>
              <a:t>38</a:t>
            </a:fld>
            <a:endParaRPr lang="en-US"/>
          </a:p>
        </p:txBody>
      </p:sp>
    </p:spTree>
    <p:extLst>
      <p:ext uri="{BB962C8B-B14F-4D97-AF65-F5344CB8AC3E}">
        <p14:creationId xmlns:p14="http://schemas.microsoft.com/office/powerpoint/2010/main" xmlns="" val="316263295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PR"/>
          </a:p>
        </p:txBody>
      </p:sp>
      <p:sp>
        <p:nvSpPr>
          <p:cNvPr id="4" name="3 Marcador de número de diapositiva"/>
          <p:cNvSpPr>
            <a:spLocks noGrp="1"/>
          </p:cNvSpPr>
          <p:nvPr>
            <p:ph type="sldNum" sz="quarter" idx="10"/>
          </p:nvPr>
        </p:nvSpPr>
        <p:spPr/>
        <p:txBody>
          <a:bodyPr/>
          <a:lstStyle/>
          <a:p>
            <a:fld id="{2EA3EC6B-E113-554E-AB68-3F07F21F132B}" type="slidenum">
              <a:rPr lang="en-US" smtClean="0"/>
              <a:pPr/>
              <a:t>39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Zooming in even further we are working in San Juan, our vegetables garden are located in the area of ​​</a:t>
            </a:r>
            <a:r>
              <a:rPr lang="en-US" baseline="0" dirty="0" err="1" smtClean="0"/>
              <a:t>Santurce</a:t>
            </a:r>
            <a:r>
              <a:rPr lang="en-US" baseline="0" dirty="0" smtClean="0"/>
              <a:t>. And now a closer look into the Martin Peña Channel Special District. </a:t>
            </a:r>
            <a:endParaRPr lang="en-US" dirty="0"/>
          </a:p>
        </p:txBody>
      </p:sp>
      <p:sp>
        <p:nvSpPr>
          <p:cNvPr id="4" name="Slide Number Placeholder 3"/>
          <p:cNvSpPr>
            <a:spLocks noGrp="1"/>
          </p:cNvSpPr>
          <p:nvPr>
            <p:ph type="sldNum" sz="quarter" idx="10"/>
          </p:nvPr>
        </p:nvSpPr>
        <p:spPr/>
        <p:txBody>
          <a:bodyPr/>
          <a:lstStyle/>
          <a:p>
            <a:fld id="{7731A5CF-92ED-BF49-BB02-C85B61F33D1E}" type="slidenum">
              <a:rPr lang="en-US" smtClean="0"/>
              <a:pPr/>
              <a:t>4</a:t>
            </a:fld>
            <a:endParaRPr lang="en-US"/>
          </a:p>
        </p:txBody>
      </p:sp>
    </p:spTree>
    <p:extLst>
      <p:ext uri="{BB962C8B-B14F-4D97-AF65-F5344CB8AC3E}">
        <p14:creationId xmlns:p14="http://schemas.microsoft.com/office/powerpoint/2010/main" xmlns="" val="104695976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one of the creations with our harvest.</a:t>
            </a:r>
            <a:endParaRPr lang="es-PR" dirty="0"/>
          </a:p>
        </p:txBody>
      </p:sp>
      <p:sp>
        <p:nvSpPr>
          <p:cNvPr id="4" name="Slide Number Placeholder 3"/>
          <p:cNvSpPr>
            <a:spLocks noGrp="1"/>
          </p:cNvSpPr>
          <p:nvPr>
            <p:ph type="sldNum" sz="quarter" idx="10"/>
          </p:nvPr>
        </p:nvSpPr>
        <p:spPr/>
        <p:txBody>
          <a:bodyPr/>
          <a:lstStyle/>
          <a:p>
            <a:fld id="{2EA3EC6B-E113-554E-AB68-3F07F21F132B}" type="slidenum">
              <a:rPr lang="en-US" smtClean="0"/>
              <a:pPr/>
              <a:t>40</a:t>
            </a:fld>
            <a:endParaRPr lang="en-US"/>
          </a:p>
        </p:txBody>
      </p:sp>
    </p:spTree>
    <p:extLst>
      <p:ext uri="{BB962C8B-B14F-4D97-AF65-F5344CB8AC3E}">
        <p14:creationId xmlns:p14="http://schemas.microsoft.com/office/powerpoint/2010/main" xmlns="" val="193687087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EDRA in the festival of the </a:t>
            </a:r>
            <a:r>
              <a:rPr lang="en-US" dirty="0" err="1" smtClean="0"/>
              <a:t>Tinglar</a:t>
            </a:r>
            <a:r>
              <a:rPr lang="en-US" dirty="0" smtClean="0"/>
              <a:t>.</a:t>
            </a:r>
            <a:endParaRPr lang="es-PR" dirty="0"/>
          </a:p>
        </p:txBody>
      </p:sp>
      <p:sp>
        <p:nvSpPr>
          <p:cNvPr id="4" name="Slide Number Placeholder 3"/>
          <p:cNvSpPr>
            <a:spLocks noGrp="1"/>
          </p:cNvSpPr>
          <p:nvPr>
            <p:ph type="sldNum" sz="quarter" idx="10"/>
          </p:nvPr>
        </p:nvSpPr>
        <p:spPr/>
        <p:txBody>
          <a:bodyPr/>
          <a:lstStyle/>
          <a:p>
            <a:fld id="{2EA3EC6B-E113-554E-AB68-3F07F21F132B}" type="slidenum">
              <a:rPr lang="en-US" smtClean="0"/>
              <a:pPr/>
              <a:t>41</a:t>
            </a:fld>
            <a:endParaRPr lang="en-US"/>
          </a:p>
        </p:txBody>
      </p:sp>
    </p:spTree>
    <p:extLst>
      <p:ext uri="{BB962C8B-B14F-4D97-AF65-F5344CB8AC3E}">
        <p14:creationId xmlns:p14="http://schemas.microsoft.com/office/powerpoint/2010/main" xmlns="" val="381097595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PR" dirty="0" smtClean="0"/>
              <a:t>EDRA </a:t>
            </a:r>
            <a:r>
              <a:rPr lang="es-PR" dirty="0" err="1" smtClean="0"/>
              <a:t>wins</a:t>
            </a:r>
            <a:r>
              <a:rPr lang="es-PR" dirty="0" smtClean="0"/>
              <a:t> EPA </a:t>
            </a:r>
            <a:r>
              <a:rPr lang="es-PR" dirty="0" err="1" smtClean="0"/>
              <a:t>award</a:t>
            </a:r>
            <a:endParaRPr lang="es-PR" dirty="0"/>
          </a:p>
        </p:txBody>
      </p:sp>
      <p:sp>
        <p:nvSpPr>
          <p:cNvPr id="4" name="Slide Number Placeholder 3"/>
          <p:cNvSpPr>
            <a:spLocks noGrp="1"/>
          </p:cNvSpPr>
          <p:nvPr>
            <p:ph type="sldNum" sz="quarter" idx="10"/>
          </p:nvPr>
        </p:nvSpPr>
        <p:spPr/>
        <p:txBody>
          <a:bodyPr/>
          <a:lstStyle/>
          <a:p>
            <a:fld id="{2EA3EC6B-E113-554E-AB68-3F07F21F132B}" type="slidenum">
              <a:rPr lang="en-US" smtClean="0"/>
              <a:pPr/>
              <a:t>42</a:t>
            </a:fld>
            <a:endParaRPr lang="en-US"/>
          </a:p>
        </p:txBody>
      </p:sp>
    </p:spTree>
    <p:extLst>
      <p:ext uri="{BB962C8B-B14F-4D97-AF65-F5344CB8AC3E}">
        <p14:creationId xmlns:p14="http://schemas.microsoft.com/office/powerpoint/2010/main" xmlns="" val="395057970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PR"/>
          </a:p>
        </p:txBody>
      </p:sp>
      <p:sp>
        <p:nvSpPr>
          <p:cNvPr id="4" name="3 Marcador de número de diapositiva"/>
          <p:cNvSpPr>
            <a:spLocks noGrp="1"/>
          </p:cNvSpPr>
          <p:nvPr>
            <p:ph type="sldNum" sz="quarter" idx="10"/>
          </p:nvPr>
        </p:nvSpPr>
        <p:spPr/>
        <p:txBody>
          <a:bodyPr/>
          <a:lstStyle/>
          <a:p>
            <a:fld id="{2EA3EC6B-E113-554E-AB68-3F07F21F132B}" type="slidenum">
              <a:rPr lang="en-US" smtClean="0"/>
              <a:pPr/>
              <a:t>43</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Interview with one of the participants of EDRA.</a:t>
            </a:r>
            <a:endParaRPr lang="es-PR" dirty="0"/>
          </a:p>
        </p:txBody>
      </p:sp>
      <p:sp>
        <p:nvSpPr>
          <p:cNvPr id="4" name="Slide Number Placeholder 3"/>
          <p:cNvSpPr>
            <a:spLocks noGrp="1"/>
          </p:cNvSpPr>
          <p:nvPr>
            <p:ph type="sldNum" sz="quarter" idx="10"/>
          </p:nvPr>
        </p:nvSpPr>
        <p:spPr/>
        <p:txBody>
          <a:bodyPr/>
          <a:lstStyle/>
          <a:p>
            <a:fld id="{2EA3EC6B-E113-554E-AB68-3F07F21F132B}" type="slidenum">
              <a:rPr lang="en-US" smtClean="0"/>
              <a:pPr/>
              <a:t>44</a:t>
            </a:fld>
            <a:endParaRPr lang="en-US"/>
          </a:p>
        </p:txBody>
      </p:sp>
    </p:spTree>
    <p:extLst>
      <p:ext uri="{BB962C8B-B14F-4D97-AF65-F5344CB8AC3E}">
        <p14:creationId xmlns:p14="http://schemas.microsoft.com/office/powerpoint/2010/main" xmlns="" val="123793491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PR"/>
          </a:p>
        </p:txBody>
      </p:sp>
      <p:sp>
        <p:nvSpPr>
          <p:cNvPr id="4" name="3 Marcador de número de diapositiva"/>
          <p:cNvSpPr>
            <a:spLocks noGrp="1"/>
          </p:cNvSpPr>
          <p:nvPr>
            <p:ph type="sldNum" sz="quarter" idx="10"/>
          </p:nvPr>
        </p:nvSpPr>
        <p:spPr/>
        <p:txBody>
          <a:bodyPr/>
          <a:lstStyle/>
          <a:p>
            <a:fld id="{2EA3EC6B-E113-554E-AB68-3F07F21F132B}" type="slidenum">
              <a:rPr lang="en-US" smtClean="0"/>
              <a:pPr/>
              <a:t>45</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EDRA Two students traveled to Mexico.</a:t>
            </a:r>
            <a:endParaRPr lang="es-PR" dirty="0"/>
          </a:p>
        </p:txBody>
      </p:sp>
      <p:sp>
        <p:nvSpPr>
          <p:cNvPr id="4" name="Slide Number Placeholder 3"/>
          <p:cNvSpPr>
            <a:spLocks noGrp="1"/>
          </p:cNvSpPr>
          <p:nvPr>
            <p:ph type="sldNum" sz="quarter" idx="10"/>
          </p:nvPr>
        </p:nvSpPr>
        <p:spPr/>
        <p:txBody>
          <a:bodyPr/>
          <a:lstStyle/>
          <a:p>
            <a:fld id="{2EA3EC6B-E113-554E-AB68-3F07F21F132B}" type="slidenum">
              <a:rPr lang="en-US" smtClean="0"/>
              <a:pPr/>
              <a:t>46</a:t>
            </a:fld>
            <a:endParaRPr lang="en-US"/>
          </a:p>
        </p:txBody>
      </p:sp>
    </p:spTree>
    <p:extLst>
      <p:ext uri="{BB962C8B-B14F-4D97-AF65-F5344CB8AC3E}">
        <p14:creationId xmlns:p14="http://schemas.microsoft.com/office/powerpoint/2010/main" xmlns="" val="6684664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6E02FDB-04A5-A447-A2FC-A22E3FB4FB8E}" type="slidenum">
              <a:rPr lang="en-US" sz="1200">
                <a:solidFill>
                  <a:srgbClr val="000000"/>
                </a:solidFill>
              </a:rPr>
              <a:pPr/>
              <a:t>5</a:t>
            </a:fld>
            <a:endParaRPr lang="en-US" sz="1200">
              <a:solidFill>
                <a:srgbClr val="000000"/>
              </a:solidFill>
            </a:endParaRPr>
          </a:p>
        </p:txBody>
      </p:sp>
      <p:sp>
        <p:nvSpPr>
          <p:cNvPr id="20482"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20483"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a:buFontTx/>
              <a:buNone/>
            </a:pPr>
            <a:r>
              <a:rPr lang="en-US" sz="1600" dirty="0" smtClean="0">
                <a:latin typeface="Arial Unicode MS" charset="0"/>
              </a:rPr>
              <a:t>The</a:t>
            </a:r>
            <a:r>
              <a:rPr lang="en-US" sz="1600" baseline="0" dirty="0" smtClean="0">
                <a:latin typeface="Arial Unicode MS" charset="0"/>
              </a:rPr>
              <a:t> Martín Peña Channel is p</a:t>
            </a:r>
            <a:r>
              <a:rPr lang="en-US" sz="1600" dirty="0" smtClean="0">
                <a:latin typeface="Arial Unicode MS" charset="0"/>
              </a:rPr>
              <a:t>art of Estuary System San Juan Bay, arguably the most important ecological resource of the  Metropolitan Area.</a:t>
            </a:r>
            <a:r>
              <a:rPr lang="en-US" sz="1600" baseline="0" dirty="0" smtClean="0">
                <a:latin typeface="Arial Unicode MS" charset="0"/>
              </a:rPr>
              <a:t> </a:t>
            </a:r>
            <a:r>
              <a:rPr lang="en-US" sz="1600" dirty="0" smtClean="0">
                <a:latin typeface="Arial Unicode MS" charset="0"/>
              </a:rPr>
              <a:t>The estuary consists of a series of lagoons, swamps and interconnected channels, with three outlets to the sea, from Toa Baja to </a:t>
            </a:r>
            <a:r>
              <a:rPr lang="en-US" sz="1600" dirty="0" err="1" smtClean="0">
                <a:latin typeface="Arial Unicode MS" charset="0"/>
              </a:rPr>
              <a:t>Loiza</a:t>
            </a:r>
            <a:r>
              <a:rPr lang="en-US" sz="1600" dirty="0" smtClean="0">
                <a:latin typeface="Arial Unicode MS" charset="0"/>
              </a:rPr>
              <a:t>.</a:t>
            </a:r>
            <a:r>
              <a:rPr lang="en-US" sz="1600" baseline="0" dirty="0" smtClean="0">
                <a:latin typeface="Arial Unicode MS" charset="0"/>
              </a:rPr>
              <a:t> It is a v</a:t>
            </a:r>
            <a:r>
              <a:rPr lang="en-US" sz="1600" dirty="0" smtClean="0">
                <a:latin typeface="Arial Unicode MS" charset="0"/>
              </a:rPr>
              <a:t>ery </a:t>
            </a:r>
            <a:r>
              <a:rPr lang="en-US" sz="1600" dirty="0">
                <a:latin typeface="Arial Unicode MS" charset="0"/>
              </a:rPr>
              <a:t>important </a:t>
            </a:r>
            <a:r>
              <a:rPr lang="en-US" sz="1600" dirty="0" smtClean="0">
                <a:latin typeface="Arial Unicode MS" charset="0"/>
              </a:rPr>
              <a:t>ecologically,</a:t>
            </a:r>
            <a:r>
              <a:rPr lang="en-US" sz="1600" baseline="0" dirty="0" smtClean="0">
                <a:latin typeface="Arial Unicode MS" charset="0"/>
              </a:rPr>
              <a:t> but with the problem that the </a:t>
            </a:r>
            <a:r>
              <a:rPr lang="en-US" sz="1600" baseline="0" dirty="0" err="1" smtClean="0">
                <a:latin typeface="Arial Unicode MS" charset="0"/>
              </a:rPr>
              <a:t>Caño</a:t>
            </a:r>
            <a:r>
              <a:rPr lang="en-US" sz="1600" baseline="0" dirty="0" smtClean="0">
                <a:latin typeface="Arial Unicode MS" charset="0"/>
              </a:rPr>
              <a:t> Martín Peña is clogged. Its as if an important artery of your heart was clogged, what would happen? </a:t>
            </a:r>
            <a:endParaRPr lang="en-US" sz="1600" dirty="0">
              <a:latin typeface="Arial Unicode MS"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PR" dirty="0" smtClean="0"/>
              <a:t>In</a:t>
            </a:r>
            <a:r>
              <a:rPr lang="es-PR" baseline="0" dirty="0" smtClean="0"/>
              <a:t> the 40’s with industrialization people started moving from rural areas of Puerto Rico to San Juan, creating these dense communities by settling sometimes with help of the goverment in the mangrove forests surrounding the Channel. Goverment though mangrove to be dirty and unsanitary, now we know its an important part of our system, protects us from hurracaines and flooding. </a:t>
            </a:r>
            <a:endParaRPr lang="es-PR" dirty="0"/>
          </a:p>
        </p:txBody>
      </p:sp>
      <p:sp>
        <p:nvSpPr>
          <p:cNvPr id="4" name="Slide Number Placeholder 3"/>
          <p:cNvSpPr>
            <a:spLocks noGrp="1"/>
          </p:cNvSpPr>
          <p:nvPr>
            <p:ph type="sldNum" sz="quarter" idx="10"/>
          </p:nvPr>
        </p:nvSpPr>
        <p:spPr/>
        <p:txBody>
          <a:bodyPr/>
          <a:lstStyle/>
          <a:p>
            <a:fld id="{2EA3EC6B-E113-554E-AB68-3F07F21F132B}" type="slidenum">
              <a:rPr lang="en-US" smtClean="0"/>
              <a:pPr/>
              <a:t>6</a:t>
            </a:fld>
            <a:endParaRPr lang="en-US"/>
          </a:p>
        </p:txBody>
      </p:sp>
    </p:spTree>
    <p:extLst>
      <p:ext uri="{BB962C8B-B14F-4D97-AF65-F5344CB8AC3E}">
        <p14:creationId xmlns:p14="http://schemas.microsoft.com/office/powerpoint/2010/main" xmlns="" val="10678530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 xmlns:ma14="http://schemas.microsoft.com/office/mac/drawingml/2011/main" val="1"/>
            </a:ext>
          </a:extLst>
        </p:spPr>
      </p:sp>
      <p:sp>
        <p:nvSpPr>
          <p:cNvPr id="229378"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r>
              <a:rPr lang="en-US" dirty="0" smtClean="0">
                <a:latin typeface="Calibri" charset="0"/>
              </a:rPr>
              <a:t>This is a more recent picture, were we can see the </a:t>
            </a:r>
            <a:r>
              <a:rPr lang="en-US" dirty="0" err="1" smtClean="0">
                <a:latin typeface="Calibri" charset="0"/>
              </a:rPr>
              <a:t>Caño</a:t>
            </a:r>
            <a:r>
              <a:rPr lang="en-US" dirty="0" smtClean="0">
                <a:latin typeface="Calibri" charset="0"/>
              </a:rPr>
              <a:t> is</a:t>
            </a:r>
            <a:r>
              <a:rPr lang="en-US" baseline="0" dirty="0" smtClean="0">
                <a:latin typeface="Calibri" charset="0"/>
              </a:rPr>
              <a:t> already clogged. People settled on top of the mangrove. Areas that used to measure between 100-200 feet wide, now measure 5-10 feet wide. </a:t>
            </a:r>
            <a:endParaRPr lang="en-US" dirty="0">
              <a:latin typeface="Calibri" charset="0"/>
            </a:endParaRPr>
          </a:p>
        </p:txBody>
      </p:sp>
      <p:sp>
        <p:nvSpPr>
          <p:cNvPr id="229379"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B0DCB2D-42FC-AC42-B7F2-9AF75C4F7E8A}" type="slidenum">
              <a:rPr lang="es-PR" sz="1200">
                <a:latin typeface="Calibri" charset="0"/>
              </a:rPr>
              <a:pPr eaLnBrk="1" hangingPunct="1"/>
              <a:t>7</a:t>
            </a:fld>
            <a:endParaRPr lang="es-PR" sz="1200">
              <a:latin typeface="Calibri"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A0611D3-4FD6-E945-9B2C-BA91E33C9646}" type="slidenum">
              <a:rPr lang="en-US" sz="1200"/>
              <a:pPr/>
              <a:t>8</a:t>
            </a:fld>
            <a:endParaRPr lang="en-US" sz="1200"/>
          </a:p>
        </p:txBody>
      </p:sp>
      <p:sp>
        <p:nvSpPr>
          <p:cNvPr id="51202"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51203"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r>
              <a:rPr lang="en-US" sz="1600" dirty="0" smtClean="0">
                <a:latin typeface="Arial Unicode MS" charset="0"/>
              </a:rPr>
              <a:t>Now you can even cross</a:t>
            </a:r>
            <a:r>
              <a:rPr lang="en-US" sz="1600" baseline="0" dirty="0" smtClean="0">
                <a:latin typeface="Arial Unicode MS" charset="0"/>
              </a:rPr>
              <a:t> by foot from one side to the other. Families used to learn how to swim, had boats even that they would use in the channel, but this is how parts of it look now. </a:t>
            </a:r>
            <a:endParaRPr lang="en-US" sz="1600" dirty="0">
              <a:latin typeface="Arial Unicode MS"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are eight communities, surrounding the channel. </a:t>
            </a:r>
            <a:endParaRPr lang="es-PR" dirty="0"/>
          </a:p>
        </p:txBody>
      </p:sp>
      <p:sp>
        <p:nvSpPr>
          <p:cNvPr id="4" name="Slide Number Placeholder 3"/>
          <p:cNvSpPr>
            <a:spLocks noGrp="1"/>
          </p:cNvSpPr>
          <p:nvPr>
            <p:ph type="sldNum" sz="quarter" idx="10"/>
          </p:nvPr>
        </p:nvSpPr>
        <p:spPr/>
        <p:txBody>
          <a:bodyPr/>
          <a:lstStyle/>
          <a:p>
            <a:fld id="{2EA3EC6B-E113-554E-AB68-3F07F21F132B}" type="slidenum">
              <a:rPr lang="en-US" smtClean="0"/>
              <a:pPr/>
              <a:t>9</a:t>
            </a:fld>
            <a:endParaRPr lang="en-US"/>
          </a:p>
        </p:txBody>
      </p:sp>
    </p:spTree>
    <p:extLst>
      <p:ext uri="{BB962C8B-B14F-4D97-AF65-F5344CB8AC3E}">
        <p14:creationId xmlns:p14="http://schemas.microsoft.com/office/powerpoint/2010/main" xmlns="" val="39760359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837106B-0629-E249-8832-1217A610C698}" type="datetimeFigureOut">
              <a:rPr lang="en-US" smtClean="0"/>
              <a:pPr/>
              <a:t>2/5/2015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EB7576-4401-4349-8244-73AC09BEE3F1}" type="slidenum">
              <a:rPr lang="en-US" smtClean="0"/>
              <a:pPr/>
              <a:t>‹Nº›</a:t>
            </a:fld>
            <a:endParaRPr lang="en-US"/>
          </a:p>
        </p:txBody>
      </p:sp>
    </p:spTree>
    <p:extLst>
      <p:ext uri="{BB962C8B-B14F-4D97-AF65-F5344CB8AC3E}">
        <p14:creationId xmlns:p14="http://schemas.microsoft.com/office/powerpoint/2010/main" xmlns="" val="27020199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837106B-0629-E249-8832-1217A610C698}" type="datetimeFigureOut">
              <a:rPr lang="en-US" smtClean="0"/>
              <a:pPr/>
              <a:t>2/5/2015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EB7576-4401-4349-8244-73AC09BEE3F1}" type="slidenum">
              <a:rPr lang="en-US" smtClean="0"/>
              <a:pPr/>
              <a:t>‹Nº›</a:t>
            </a:fld>
            <a:endParaRPr lang="en-US"/>
          </a:p>
        </p:txBody>
      </p:sp>
    </p:spTree>
    <p:extLst>
      <p:ext uri="{BB962C8B-B14F-4D97-AF65-F5344CB8AC3E}">
        <p14:creationId xmlns:p14="http://schemas.microsoft.com/office/powerpoint/2010/main" xmlns="" val="2949498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837106B-0629-E249-8832-1217A610C698}" type="datetimeFigureOut">
              <a:rPr lang="en-US" smtClean="0"/>
              <a:pPr/>
              <a:t>2/5/2015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EB7576-4401-4349-8244-73AC09BEE3F1}" type="slidenum">
              <a:rPr lang="en-US" smtClean="0"/>
              <a:pPr/>
              <a:t>‹Nº›</a:t>
            </a:fld>
            <a:endParaRPr lang="en-US"/>
          </a:p>
        </p:txBody>
      </p:sp>
    </p:spTree>
    <p:extLst>
      <p:ext uri="{BB962C8B-B14F-4D97-AF65-F5344CB8AC3E}">
        <p14:creationId xmlns:p14="http://schemas.microsoft.com/office/powerpoint/2010/main" xmlns="" val="14279412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s-PR"/>
          </a:p>
        </p:txBody>
      </p:sp>
      <p:sp>
        <p:nvSpPr>
          <p:cNvPr id="3" name="ClipArt Placeholder 2"/>
          <p:cNvSpPr>
            <a:spLocks noGrp="1"/>
          </p:cNvSpPr>
          <p:nvPr>
            <p:ph type="clipArt" sz="half" idx="1"/>
          </p:nvPr>
        </p:nvSpPr>
        <p:spPr>
          <a:xfrm>
            <a:off x="685800" y="1981200"/>
            <a:ext cx="3810000" cy="4114800"/>
          </a:xfrm>
        </p:spPr>
        <p:txBody>
          <a:bodyPr/>
          <a:lstStyle/>
          <a:p>
            <a:pPr lvl="0"/>
            <a:endParaRPr lang="es-PR" noProof="0" smtClean="0"/>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P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29F2CE4-EFAF-4F49-80B7-9066E294D21F}" type="slidenum">
              <a:rPr lang="en-US"/>
              <a:pPr>
                <a:defRPr/>
              </a:pPr>
              <a:t>‹Nº›</a:t>
            </a:fld>
            <a:endParaRPr lang="en-US"/>
          </a:p>
        </p:txBody>
      </p:sp>
    </p:spTree>
    <p:extLst>
      <p:ext uri="{BB962C8B-B14F-4D97-AF65-F5344CB8AC3E}">
        <p14:creationId xmlns:p14="http://schemas.microsoft.com/office/powerpoint/2010/main" xmlns="" val="37565843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837106B-0629-E249-8832-1217A610C698}" type="datetimeFigureOut">
              <a:rPr lang="en-US" smtClean="0"/>
              <a:pPr/>
              <a:t>2/5/2015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EB7576-4401-4349-8244-73AC09BEE3F1}" type="slidenum">
              <a:rPr lang="en-US" smtClean="0"/>
              <a:pPr/>
              <a:t>‹Nº›</a:t>
            </a:fld>
            <a:endParaRPr lang="en-US"/>
          </a:p>
        </p:txBody>
      </p:sp>
    </p:spTree>
    <p:extLst>
      <p:ext uri="{BB962C8B-B14F-4D97-AF65-F5344CB8AC3E}">
        <p14:creationId xmlns:p14="http://schemas.microsoft.com/office/powerpoint/2010/main" xmlns="" val="22759333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837106B-0629-E249-8832-1217A610C698}" type="datetimeFigureOut">
              <a:rPr lang="en-US" smtClean="0"/>
              <a:pPr/>
              <a:t>2/5/2015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EB7576-4401-4349-8244-73AC09BEE3F1}" type="slidenum">
              <a:rPr lang="en-US" smtClean="0"/>
              <a:pPr/>
              <a:t>‹Nº›</a:t>
            </a:fld>
            <a:endParaRPr lang="en-US"/>
          </a:p>
        </p:txBody>
      </p:sp>
    </p:spTree>
    <p:extLst>
      <p:ext uri="{BB962C8B-B14F-4D97-AF65-F5344CB8AC3E}">
        <p14:creationId xmlns:p14="http://schemas.microsoft.com/office/powerpoint/2010/main" xmlns="" val="17989526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837106B-0629-E249-8832-1217A610C698}" type="datetimeFigureOut">
              <a:rPr lang="en-US" smtClean="0"/>
              <a:pPr/>
              <a:t>2/5/2015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EB7576-4401-4349-8244-73AC09BEE3F1}" type="slidenum">
              <a:rPr lang="en-US" smtClean="0"/>
              <a:pPr/>
              <a:t>‹Nº›</a:t>
            </a:fld>
            <a:endParaRPr lang="en-US"/>
          </a:p>
        </p:txBody>
      </p:sp>
    </p:spTree>
    <p:extLst>
      <p:ext uri="{BB962C8B-B14F-4D97-AF65-F5344CB8AC3E}">
        <p14:creationId xmlns:p14="http://schemas.microsoft.com/office/powerpoint/2010/main" xmlns="" val="1034301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837106B-0629-E249-8832-1217A610C698}" type="datetimeFigureOut">
              <a:rPr lang="en-US" smtClean="0"/>
              <a:pPr/>
              <a:t>2/5/2015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BEB7576-4401-4349-8244-73AC09BEE3F1}" type="slidenum">
              <a:rPr lang="en-US" smtClean="0"/>
              <a:pPr/>
              <a:t>‹Nº›</a:t>
            </a:fld>
            <a:endParaRPr lang="en-US"/>
          </a:p>
        </p:txBody>
      </p:sp>
    </p:spTree>
    <p:extLst>
      <p:ext uri="{BB962C8B-B14F-4D97-AF65-F5344CB8AC3E}">
        <p14:creationId xmlns:p14="http://schemas.microsoft.com/office/powerpoint/2010/main" xmlns="" val="14179409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837106B-0629-E249-8832-1217A610C698}" type="datetimeFigureOut">
              <a:rPr lang="en-US" smtClean="0"/>
              <a:pPr/>
              <a:t>2/5/2015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BEB7576-4401-4349-8244-73AC09BEE3F1}" type="slidenum">
              <a:rPr lang="en-US" smtClean="0"/>
              <a:pPr/>
              <a:t>‹Nº›</a:t>
            </a:fld>
            <a:endParaRPr lang="en-US"/>
          </a:p>
        </p:txBody>
      </p:sp>
    </p:spTree>
    <p:extLst>
      <p:ext uri="{BB962C8B-B14F-4D97-AF65-F5344CB8AC3E}">
        <p14:creationId xmlns:p14="http://schemas.microsoft.com/office/powerpoint/2010/main" xmlns="" val="656067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37106B-0629-E249-8832-1217A610C698}" type="datetimeFigureOut">
              <a:rPr lang="en-US" smtClean="0"/>
              <a:pPr/>
              <a:t>2/5/2015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BEB7576-4401-4349-8244-73AC09BEE3F1}" type="slidenum">
              <a:rPr lang="en-US" smtClean="0"/>
              <a:pPr/>
              <a:t>‹Nº›</a:t>
            </a:fld>
            <a:endParaRPr lang="en-US"/>
          </a:p>
        </p:txBody>
      </p:sp>
    </p:spTree>
    <p:extLst>
      <p:ext uri="{BB962C8B-B14F-4D97-AF65-F5344CB8AC3E}">
        <p14:creationId xmlns:p14="http://schemas.microsoft.com/office/powerpoint/2010/main" xmlns="" val="1249128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837106B-0629-E249-8832-1217A610C698}" type="datetimeFigureOut">
              <a:rPr lang="en-US" smtClean="0"/>
              <a:pPr/>
              <a:t>2/5/2015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EB7576-4401-4349-8244-73AC09BEE3F1}" type="slidenum">
              <a:rPr lang="en-US" smtClean="0"/>
              <a:pPr/>
              <a:t>‹Nº›</a:t>
            </a:fld>
            <a:endParaRPr lang="en-US"/>
          </a:p>
        </p:txBody>
      </p:sp>
    </p:spTree>
    <p:extLst>
      <p:ext uri="{BB962C8B-B14F-4D97-AF65-F5344CB8AC3E}">
        <p14:creationId xmlns:p14="http://schemas.microsoft.com/office/powerpoint/2010/main" xmlns="" val="2730116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837106B-0629-E249-8832-1217A610C698}" type="datetimeFigureOut">
              <a:rPr lang="en-US" smtClean="0"/>
              <a:pPr/>
              <a:t>2/5/2015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EB7576-4401-4349-8244-73AC09BEE3F1}" type="slidenum">
              <a:rPr lang="en-US" smtClean="0"/>
              <a:pPr/>
              <a:t>‹Nº›</a:t>
            </a:fld>
            <a:endParaRPr lang="en-US"/>
          </a:p>
        </p:txBody>
      </p:sp>
    </p:spTree>
    <p:extLst>
      <p:ext uri="{BB962C8B-B14F-4D97-AF65-F5344CB8AC3E}">
        <p14:creationId xmlns:p14="http://schemas.microsoft.com/office/powerpoint/2010/main" xmlns="" val="5065745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37106B-0629-E249-8832-1217A610C698}" type="datetimeFigureOut">
              <a:rPr lang="en-US" smtClean="0"/>
              <a:pPr/>
              <a:t>2/5/2015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EB7576-4401-4349-8244-73AC09BEE3F1}" type="slidenum">
              <a:rPr lang="en-US" smtClean="0"/>
              <a:pPr/>
              <a:t>‹Nº›</a:t>
            </a:fld>
            <a:endParaRPr lang="en-US"/>
          </a:p>
        </p:txBody>
      </p:sp>
    </p:spTree>
    <p:extLst>
      <p:ext uri="{BB962C8B-B14F-4D97-AF65-F5344CB8AC3E}">
        <p14:creationId xmlns:p14="http://schemas.microsoft.com/office/powerpoint/2010/main" xmlns="" val="2557711237"/>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22.jpe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21.jpeg"/><Relationship Id="rId5" Type="http://schemas.openxmlformats.org/officeDocument/2006/relationships/image" Target="../media/image20.jpeg"/><Relationship Id="rId4" Type="http://schemas.microsoft.com/office/2007/relationships/hdphoto" Target="../media/hdphoto3.wdp"/></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25.jpeg"/><Relationship Id="rId4" Type="http://schemas.openxmlformats.org/officeDocument/2006/relationships/image" Target="../media/image24.jpeg"/></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1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openxmlformats.org/officeDocument/2006/relationships/image" Target="../media/image30.pn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microsoft.com/office/2007/relationships/hdphoto" Target="../media/hdphoto4.wdp"/><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36.jpeg"/><Relationship Id="rId7" Type="http://schemas.openxmlformats.org/officeDocument/2006/relationships/diagramQuickStyle" Target="../diagrams/quickStyle1.xml"/><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diagramLayout" Target="../diagrams/layout1.xml"/><Relationship Id="rId5" Type="http://schemas.openxmlformats.org/officeDocument/2006/relationships/diagramData" Target="../diagrams/data1.xml"/><Relationship Id="rId4" Type="http://schemas.microsoft.com/office/2007/relationships/hdphoto" Target="../media/hdphoto5.wdp"/><Relationship Id="rId9" Type="http://schemas.microsoft.com/office/2007/relationships/diagramDrawing" Target="../diagrams/drawing1.xml"/></Relationships>
</file>

<file path=ppt/slides/_rels/slide19.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37.jpeg"/><Relationship Id="rId7" Type="http://schemas.openxmlformats.org/officeDocument/2006/relationships/diagramColors" Target="../diagrams/colors2.xml"/><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41.jpeg"/></Relationships>
</file>

<file path=ppt/slides/_rels/slide2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44.jpeg"/><Relationship Id="rId4" Type="http://schemas.openxmlformats.org/officeDocument/2006/relationships/image" Target="../media/image43.jpeg"/></Relationships>
</file>

<file path=ppt/slides/_rels/slide24.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4.xml"/><Relationship Id="rId1" Type="http://schemas.openxmlformats.org/officeDocument/2006/relationships/slideLayout" Target="../slideLayouts/slideLayout5.xml"/><Relationship Id="rId6" Type="http://schemas.openxmlformats.org/officeDocument/2006/relationships/diagramColors" Target="../diagrams/colors3.xml"/><Relationship Id="rId5" Type="http://schemas.openxmlformats.org/officeDocument/2006/relationships/diagramQuickStyle" Target="../diagrams/quickStyle3.xml"/><Relationship Id="rId10" Type="http://schemas.openxmlformats.org/officeDocument/2006/relationships/image" Target="../media/image47.jpeg"/><Relationship Id="rId4" Type="http://schemas.openxmlformats.org/officeDocument/2006/relationships/diagramLayout" Target="../diagrams/layout3.xml"/><Relationship Id="rId9" Type="http://schemas.openxmlformats.org/officeDocument/2006/relationships/image" Target="../media/image46.jpeg"/></Relationships>
</file>

<file path=ppt/slides/_rels/slide2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6.xml"/><Relationship Id="rId1" Type="http://schemas.openxmlformats.org/officeDocument/2006/relationships/slideLayout" Target="../slideLayouts/slideLayout5.xml"/><Relationship Id="rId5" Type="http://schemas.openxmlformats.org/officeDocument/2006/relationships/image" Target="../media/image51.png"/><Relationship Id="rId4" Type="http://schemas.openxmlformats.org/officeDocument/2006/relationships/image" Target="../media/image50.tiff"/></Relationships>
</file>

<file path=ppt/slides/_rels/slide2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49.jpeg"/><Relationship Id="rId4" Type="http://schemas.openxmlformats.org/officeDocument/2006/relationships/image" Target="../media/image53.jpeg"/></Relationships>
</file>

<file path=ppt/slides/_rels/slide2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4.xml"/><Relationship Id="rId1" Type="http://schemas.openxmlformats.org/officeDocument/2006/relationships/slideLayout" Target="../slideLayouts/slideLayout7.xml"/><Relationship Id="rId5" Type="http://schemas.openxmlformats.org/officeDocument/2006/relationships/image" Target="../media/image62.jpeg"/><Relationship Id="rId4" Type="http://schemas.openxmlformats.org/officeDocument/2006/relationships/image" Target="../media/image61.jpeg"/></Relationships>
</file>

<file path=ppt/slides/_rels/slide3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5.jpeg"/></Relationships>
</file>

<file path=ppt/slides/_rels/slide4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emf"/><Relationship Id="rId7"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6.jpeg"/><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8.emf"/><Relationship Id="rId4" Type="http://schemas.openxmlformats.org/officeDocument/2006/relationships/customXml" Target="../ink/ink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a:extLst>
              <a:ext uri="{28A0092B-C50C-407E-A947-70E740481C1C}">
                <a14:useLocalDpi xmlns:a14="http://schemas.microsoft.com/office/drawing/2010/main" xmlns="" val="0"/>
              </a:ext>
            </a:extLst>
          </a:blip>
          <a:stretch>
            <a:fillRect/>
          </a:stretch>
        </p:blipFill>
        <p:spPr>
          <a:xfrm>
            <a:off x="366369" y="359230"/>
            <a:ext cx="4815231" cy="6082620"/>
          </a:xfrm>
        </p:spPr>
      </p:pic>
      <p:sp>
        <p:nvSpPr>
          <p:cNvPr id="8" name="Text Placeholder 7"/>
          <p:cNvSpPr>
            <a:spLocks noGrp="1"/>
          </p:cNvSpPr>
          <p:nvPr>
            <p:ph type="body" sz="half" idx="2"/>
          </p:nvPr>
        </p:nvSpPr>
        <p:spPr>
          <a:xfrm>
            <a:off x="5747657" y="4929415"/>
            <a:ext cx="3008313" cy="1384299"/>
          </a:xfrm>
        </p:spPr>
        <p:txBody>
          <a:bodyPr>
            <a:normAutofit/>
          </a:bodyPr>
          <a:lstStyle/>
          <a:p>
            <a:r>
              <a:rPr lang="en-US" sz="2000" dirty="0" err="1" smtClean="0"/>
              <a:t>Lituania</a:t>
            </a:r>
            <a:r>
              <a:rPr lang="en-US" sz="2000" dirty="0" smtClean="0"/>
              <a:t> </a:t>
            </a:r>
            <a:r>
              <a:rPr lang="en-US" sz="2000" dirty="0" err="1"/>
              <a:t>A</a:t>
            </a:r>
            <a:r>
              <a:rPr lang="en-US" sz="2000" dirty="0" err="1" smtClean="0"/>
              <a:t>licea</a:t>
            </a:r>
            <a:r>
              <a:rPr lang="en-US" sz="2000" dirty="0" smtClean="0"/>
              <a:t> Bernard</a:t>
            </a:r>
          </a:p>
          <a:p>
            <a:r>
              <a:rPr lang="en-US" sz="2000" dirty="0" smtClean="0"/>
              <a:t>5 de </a:t>
            </a:r>
            <a:r>
              <a:rPr lang="en-US" sz="2000" dirty="0" err="1" smtClean="0"/>
              <a:t>febrero</a:t>
            </a:r>
            <a:r>
              <a:rPr lang="en-US" sz="2000" dirty="0" smtClean="0"/>
              <a:t> de 2015</a:t>
            </a:r>
          </a:p>
          <a:p>
            <a:r>
              <a:rPr lang="en-US" sz="2000" dirty="0" smtClean="0"/>
              <a:t>GREEN-PR </a:t>
            </a:r>
          </a:p>
        </p:txBody>
      </p:sp>
    </p:spTree>
    <p:extLst>
      <p:ext uri="{BB962C8B-B14F-4D97-AF65-F5344CB8AC3E}">
        <p14:creationId xmlns:p14="http://schemas.microsoft.com/office/powerpoint/2010/main" xmlns="" val="287705231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2" name="Rectangle 2"/>
          <p:cNvSpPr>
            <a:spLocks noChangeArrowheads="1"/>
          </p:cNvSpPr>
          <p:nvPr/>
        </p:nvSpPr>
        <p:spPr bwMode="auto">
          <a:xfrm>
            <a:off x="0" y="0"/>
            <a:ext cx="2286000" cy="6858000"/>
          </a:xfrm>
          <a:prstGeom prst="rect">
            <a:avLst/>
          </a:prstGeom>
          <a:solidFill>
            <a:srgbClr val="DDDDDD">
              <a:alpha val="50000"/>
            </a:srgbClr>
          </a:solidFill>
          <a:ln w="9525">
            <a:noFill/>
            <a:miter lim="800000"/>
            <a:headEnd/>
            <a:tailEnd/>
          </a:ln>
          <a:effectLst/>
        </p:spPr>
        <p:txBody>
          <a:bodyPr wrap="none" anchor="ctr"/>
          <a:lstStyle/>
          <a:p>
            <a:pPr algn="ctr">
              <a:defRPr/>
            </a:pPr>
            <a:endParaRPr lang="es-ES" sz="3200">
              <a:effectLst>
                <a:outerShdw blurRad="38100" dist="38100" dir="2700000" algn="tl">
                  <a:srgbClr val="FFFFFF"/>
                </a:outerShdw>
              </a:effectLst>
              <a:latin typeface="Futura Md BT" pitchFamily="34" charset="0"/>
              <a:ea typeface="ＭＳ Ｐゴシック" pitchFamily="-16" charset="-128"/>
              <a:cs typeface="+mn-cs"/>
            </a:endParaRPr>
          </a:p>
        </p:txBody>
      </p:sp>
      <p:sp>
        <p:nvSpPr>
          <p:cNvPr id="37890" name="Line 3"/>
          <p:cNvSpPr>
            <a:spLocks noChangeShapeType="1"/>
          </p:cNvSpPr>
          <p:nvPr/>
        </p:nvSpPr>
        <p:spPr bwMode="auto">
          <a:xfrm>
            <a:off x="2286000" y="0"/>
            <a:ext cx="0" cy="6858000"/>
          </a:xfrm>
          <a:prstGeom prst="line">
            <a:avLst/>
          </a:prstGeom>
          <a:noFill/>
          <a:ln w="9525">
            <a:solidFill>
              <a:srgbClr val="FFCC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7891" name="Line 4"/>
          <p:cNvSpPr>
            <a:spLocks noChangeShapeType="1"/>
          </p:cNvSpPr>
          <p:nvPr/>
        </p:nvSpPr>
        <p:spPr bwMode="auto">
          <a:xfrm>
            <a:off x="0" y="1600200"/>
            <a:ext cx="9144000" cy="0"/>
          </a:xfrm>
          <a:prstGeom prst="line">
            <a:avLst/>
          </a:prstGeom>
          <a:noFill/>
          <a:ln w="9525">
            <a:solidFill>
              <a:srgbClr val="FFCC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73765" name="Rectangle 5"/>
          <p:cNvSpPr>
            <a:spLocks noChangeArrowheads="1"/>
          </p:cNvSpPr>
          <p:nvPr/>
        </p:nvSpPr>
        <p:spPr bwMode="auto">
          <a:xfrm>
            <a:off x="0" y="609600"/>
            <a:ext cx="2895600" cy="762000"/>
          </a:xfrm>
          <a:prstGeom prst="rect">
            <a:avLst/>
          </a:prstGeom>
          <a:noFill/>
          <a:ln w="9525">
            <a:noFill/>
            <a:miter lim="800000"/>
            <a:headEnd/>
            <a:tailEnd/>
          </a:ln>
          <a:effectLst/>
        </p:spPr>
        <p:txBody>
          <a:bodyPr>
            <a:spAutoFit/>
          </a:bodyPr>
          <a:lstStyle/>
          <a:p>
            <a:pPr>
              <a:defRPr/>
            </a:pPr>
            <a:r>
              <a:rPr lang="en-US" sz="2200">
                <a:solidFill>
                  <a:srgbClr val="CC0000"/>
                </a:solidFill>
                <a:effectLst>
                  <a:outerShdw blurRad="38100" dist="38100" dir="2700000" algn="tl">
                    <a:srgbClr val="000000"/>
                  </a:outerShdw>
                </a:effectLst>
                <a:latin typeface="Futura Md BT" charset="0"/>
              </a:rPr>
              <a:t>Indicadores socioeconómicos</a:t>
            </a:r>
          </a:p>
        </p:txBody>
      </p:sp>
      <p:pic>
        <p:nvPicPr>
          <p:cNvPr id="37893" name="p" descr="b18"/>
          <p:cNvPicPr>
            <a:picLocks noChangeAspect="1" noChangeArrowheads="1"/>
          </p:cNvPicPr>
          <p:nvPr/>
        </p:nvPicPr>
        <p:blipFill>
          <a:blip r:embed="rId3">
            <a:extLst>
              <a:ext uri="{BEBA8EAE-BF5A-486C-A8C5-ECC9F3942E4B}">
                <a14:imgProps xmlns:a14="http://schemas.microsoft.com/office/drawing/2010/main" xmlns="">
                  <a14:imgLayer r:embed="rId4">
                    <a14:imgEffect>
                      <a14:sharpenSoften amount="50000"/>
                    </a14:imgEffect>
                    <a14:imgEffect>
                      <a14:colorTemperature colorTemp="11200"/>
                    </a14:imgEffect>
                    <a14:imgEffect>
                      <a14:brightnessContrast bright="-40000" contrast="40000"/>
                    </a14:imgEffect>
                  </a14:imgLayer>
                </a14:imgProps>
              </a:ext>
              <a:ext uri="{28A0092B-C50C-407E-A947-70E740481C1C}">
                <a14:useLocalDpi xmlns:a14="http://schemas.microsoft.com/office/drawing/2010/main" xmlns="" val="0"/>
              </a:ext>
            </a:extLst>
          </a:blip>
          <a:srcRect/>
          <a:stretch>
            <a:fillRect/>
          </a:stretch>
        </p:blipFill>
        <p:spPr bwMode="auto">
          <a:xfrm>
            <a:off x="0" y="-1"/>
            <a:ext cx="9144000" cy="82157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7894" name="p" descr="b3"/>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2289175" y="0"/>
            <a:ext cx="1322388" cy="1590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7895" name="p" descr="b4"/>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4100513" y="0"/>
            <a:ext cx="1330325" cy="160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7896" name="p" descr="b20"/>
          <p:cNvPicPr>
            <a:picLocks noChangeAspect="1" noChangeArrowheads="1"/>
          </p:cNvPicPr>
          <p:nvPr/>
        </p:nvPicPr>
        <p:blipFill>
          <a:blip r:embed="rId7">
            <a:extLst>
              <a:ext uri="{28A0092B-C50C-407E-A947-70E740481C1C}">
                <a14:useLocalDpi xmlns:a14="http://schemas.microsoft.com/office/drawing/2010/main" xmlns="" val="0"/>
              </a:ext>
            </a:extLst>
          </a:blip>
          <a:srcRect/>
          <a:stretch>
            <a:fillRect/>
          </a:stretch>
        </p:blipFill>
        <p:spPr bwMode="auto">
          <a:xfrm>
            <a:off x="5988050" y="0"/>
            <a:ext cx="1317625" cy="1585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897" name="Rectangle 10"/>
          <p:cNvSpPr>
            <a:spLocks noChangeArrowheads="1"/>
          </p:cNvSpPr>
          <p:nvPr/>
        </p:nvSpPr>
        <p:spPr bwMode="auto">
          <a:xfrm>
            <a:off x="266508" y="5332375"/>
            <a:ext cx="7895468" cy="1384995"/>
          </a:xfrm>
          <a:prstGeom prst="rect">
            <a:avLst/>
          </a:prstGeom>
          <a:solidFill>
            <a:srgbClr val="99CC00">
              <a:alpha val="50195"/>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eaLnBrk="0" hangingPunct="0"/>
            <a:r>
              <a:rPr lang="en-US" sz="2800" dirty="0" smtClean="0">
                <a:solidFill>
                  <a:schemeClr val="tx2"/>
                </a:solidFill>
                <a:latin typeface="Abadi MT Condensed Extra Bold" charset="0"/>
              </a:rPr>
              <a:t>65% </a:t>
            </a:r>
            <a:r>
              <a:rPr lang="en-US" sz="2800" dirty="0" smtClean="0">
                <a:solidFill>
                  <a:schemeClr val="tx2"/>
                </a:solidFill>
                <a:latin typeface="Abadi MT Condensed Extra Bold" charset="0"/>
              </a:rPr>
              <a:t>de los </a:t>
            </a:r>
            <a:r>
              <a:rPr lang="en-US" sz="2800" dirty="0" err="1" smtClean="0">
                <a:solidFill>
                  <a:schemeClr val="tx2"/>
                </a:solidFill>
                <a:latin typeface="Abadi MT Condensed Extra Bold" charset="0"/>
              </a:rPr>
              <a:t>hogares</a:t>
            </a:r>
            <a:r>
              <a:rPr lang="en-US" sz="2800" dirty="0" smtClean="0">
                <a:solidFill>
                  <a:schemeClr val="tx2"/>
                </a:solidFill>
                <a:latin typeface="Abadi MT Condensed Extra Bold" charset="0"/>
              </a:rPr>
              <a:t> </a:t>
            </a:r>
            <a:r>
              <a:rPr lang="en-US" sz="2800" dirty="0" err="1" smtClean="0">
                <a:solidFill>
                  <a:schemeClr val="tx2"/>
                </a:solidFill>
                <a:latin typeface="Abadi MT Condensed Extra Bold" charset="0"/>
              </a:rPr>
              <a:t>viven</a:t>
            </a:r>
            <a:r>
              <a:rPr lang="en-US" sz="2800" dirty="0" smtClean="0">
                <a:solidFill>
                  <a:schemeClr val="tx2"/>
                </a:solidFill>
                <a:latin typeface="Abadi MT Condensed Extra Bold" charset="0"/>
              </a:rPr>
              <a:t> </a:t>
            </a:r>
            <a:r>
              <a:rPr lang="en-US" sz="2800" dirty="0" err="1" smtClean="0">
                <a:solidFill>
                  <a:schemeClr val="tx2"/>
                </a:solidFill>
                <a:latin typeface="Abadi MT Condensed Extra Bold" charset="0"/>
              </a:rPr>
              <a:t>bajo</a:t>
            </a:r>
            <a:r>
              <a:rPr lang="en-US" sz="2800" dirty="0" smtClean="0">
                <a:solidFill>
                  <a:schemeClr val="tx2"/>
                </a:solidFill>
                <a:latin typeface="Abadi MT Condensed Extra Bold" charset="0"/>
              </a:rPr>
              <a:t> </a:t>
            </a:r>
            <a:r>
              <a:rPr lang="en-US" sz="2800" dirty="0" err="1" smtClean="0">
                <a:solidFill>
                  <a:schemeClr val="tx2"/>
                </a:solidFill>
                <a:latin typeface="Abadi MT Condensed Extra Bold" charset="0"/>
              </a:rPr>
              <a:t>nivel</a:t>
            </a:r>
            <a:r>
              <a:rPr lang="en-US" sz="2800" dirty="0" smtClean="0">
                <a:solidFill>
                  <a:schemeClr val="tx2"/>
                </a:solidFill>
                <a:latin typeface="Abadi MT Condensed Extra Bold" charset="0"/>
              </a:rPr>
              <a:t> de </a:t>
            </a:r>
            <a:r>
              <a:rPr lang="en-US" sz="2800" dirty="0" err="1" smtClean="0">
                <a:solidFill>
                  <a:schemeClr val="tx2"/>
                </a:solidFill>
                <a:latin typeface="Abadi MT Condensed Extra Bold" charset="0"/>
              </a:rPr>
              <a:t>pobresa</a:t>
            </a:r>
            <a:r>
              <a:rPr lang="en-US" sz="2800" dirty="0" smtClean="0">
                <a:solidFill>
                  <a:schemeClr val="tx2"/>
                </a:solidFill>
                <a:latin typeface="Abadi MT Condensed Extra Bold" charset="0"/>
              </a:rPr>
              <a:t> </a:t>
            </a:r>
            <a:endParaRPr lang="en-US" sz="2800" dirty="0" smtClean="0">
              <a:solidFill>
                <a:schemeClr val="tx2"/>
              </a:solidFill>
              <a:latin typeface="Abadi MT Condensed Extra Bold" charset="0"/>
            </a:endParaRPr>
          </a:p>
          <a:p>
            <a:pPr eaLnBrk="0" hangingPunct="0"/>
            <a:r>
              <a:rPr lang="en-US" sz="2800" dirty="0" smtClean="0">
                <a:solidFill>
                  <a:schemeClr val="tx2"/>
                </a:solidFill>
                <a:latin typeface="Abadi MT Condensed Extra Bold" charset="0"/>
              </a:rPr>
              <a:t>48% </a:t>
            </a:r>
            <a:r>
              <a:rPr lang="en-US" sz="2800" dirty="0" err="1" smtClean="0">
                <a:solidFill>
                  <a:schemeClr val="tx2"/>
                </a:solidFill>
                <a:latin typeface="Abadi MT Condensed Extra Bold" charset="0"/>
              </a:rPr>
              <a:t>rdelos</a:t>
            </a:r>
            <a:r>
              <a:rPr lang="en-US" sz="2800" dirty="0" smtClean="0">
                <a:solidFill>
                  <a:schemeClr val="tx2"/>
                </a:solidFill>
                <a:latin typeface="Abadi MT Condensed Extra Bold" charset="0"/>
              </a:rPr>
              <a:t> </a:t>
            </a:r>
            <a:r>
              <a:rPr lang="en-US" sz="2800" dirty="0" err="1" smtClean="0">
                <a:solidFill>
                  <a:schemeClr val="tx2"/>
                </a:solidFill>
                <a:latin typeface="Abadi MT Condensed Extra Bold" charset="0"/>
              </a:rPr>
              <a:t>residentes</a:t>
            </a:r>
            <a:r>
              <a:rPr lang="en-US" sz="2800" dirty="0" smtClean="0">
                <a:solidFill>
                  <a:schemeClr val="tx2"/>
                </a:solidFill>
                <a:latin typeface="Abadi MT Condensed Extra Bold" charset="0"/>
              </a:rPr>
              <a:t> </a:t>
            </a:r>
            <a:r>
              <a:rPr lang="en-US" sz="2800" dirty="0" err="1" smtClean="0">
                <a:solidFill>
                  <a:schemeClr val="tx2"/>
                </a:solidFill>
                <a:latin typeface="Abadi MT Condensed Extra Bold" charset="0"/>
              </a:rPr>
              <a:t>completaron</a:t>
            </a:r>
            <a:r>
              <a:rPr lang="en-US" sz="2800" dirty="0" smtClean="0">
                <a:solidFill>
                  <a:schemeClr val="tx2"/>
                </a:solidFill>
                <a:latin typeface="Abadi MT Condensed Extra Bold" charset="0"/>
              </a:rPr>
              <a:t> el 9 </a:t>
            </a:r>
            <a:r>
              <a:rPr lang="en-US" sz="2800" dirty="0" err="1" smtClean="0">
                <a:solidFill>
                  <a:schemeClr val="tx2"/>
                </a:solidFill>
                <a:latin typeface="Abadi MT Condensed Extra Bold" charset="0"/>
              </a:rPr>
              <a:t>grado</a:t>
            </a:r>
            <a:endParaRPr lang="en-US" sz="2800" dirty="0" smtClean="0">
              <a:solidFill>
                <a:schemeClr val="tx2"/>
              </a:solidFill>
              <a:latin typeface="Abadi MT Condensed Extra Bold" charset="0"/>
            </a:endParaRPr>
          </a:p>
          <a:p>
            <a:pPr eaLnBrk="0" hangingPunct="0"/>
            <a:r>
              <a:rPr lang="en-US" sz="2800" dirty="0" smtClean="0">
                <a:solidFill>
                  <a:schemeClr val="tx2"/>
                </a:solidFill>
                <a:latin typeface="Abadi MT Condensed Extra Bold" charset="0"/>
              </a:rPr>
              <a:t>23,000 </a:t>
            </a:r>
            <a:r>
              <a:rPr lang="en-US" sz="2800" dirty="0" err="1" smtClean="0">
                <a:solidFill>
                  <a:schemeClr val="tx2"/>
                </a:solidFill>
                <a:latin typeface="Abadi MT Condensed Extra Bold" charset="0"/>
              </a:rPr>
              <a:t>residentes</a:t>
            </a:r>
            <a:r>
              <a:rPr lang="en-US" sz="2800" dirty="0" smtClean="0">
                <a:solidFill>
                  <a:schemeClr val="tx2"/>
                </a:solidFill>
                <a:latin typeface="Abadi MT Condensed Extra Bold" charset="0"/>
              </a:rPr>
              <a:t> en </a:t>
            </a:r>
            <a:r>
              <a:rPr lang="en-US" sz="2800" dirty="0" err="1" smtClean="0">
                <a:solidFill>
                  <a:schemeClr val="tx2"/>
                </a:solidFill>
                <a:latin typeface="Abadi MT Condensed Extra Bold" charset="0"/>
              </a:rPr>
              <a:t>las</a:t>
            </a:r>
            <a:r>
              <a:rPr lang="en-US" sz="2800" dirty="0" smtClean="0">
                <a:solidFill>
                  <a:schemeClr val="tx2"/>
                </a:solidFill>
                <a:latin typeface="Abadi MT Condensed Extra Bold" charset="0"/>
              </a:rPr>
              <a:t> 8 </a:t>
            </a:r>
            <a:r>
              <a:rPr lang="en-US" sz="2800" dirty="0" err="1" smtClean="0">
                <a:solidFill>
                  <a:schemeClr val="tx2"/>
                </a:solidFill>
                <a:latin typeface="Abadi MT Condensed Extra Bold" charset="0"/>
              </a:rPr>
              <a:t>comunidades</a:t>
            </a:r>
            <a:endParaRPr lang="en-US" sz="2800" dirty="0">
              <a:solidFill>
                <a:schemeClr val="tx2"/>
              </a:solidFill>
              <a:latin typeface="Abadi MT Condensed Extra Bold" charset="0"/>
            </a:endParaRPr>
          </a:p>
        </p:txBody>
      </p:sp>
    </p:spTree>
    <p:extLst>
      <p:ext uri="{BB962C8B-B14F-4D97-AF65-F5344CB8AC3E}">
        <p14:creationId xmlns:p14="http://schemas.microsoft.com/office/powerpoint/2010/main" xmlns="" val="421469053"/>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4" descr="Caño y Hato Rey"/>
          <p:cNvPicPr>
            <a:picLocks noChangeAspect="1" noChangeArrowheads="1"/>
          </p:cNvPicPr>
          <p:nvPr/>
        </p:nvPicPr>
        <p:blipFill>
          <a:blip r:embed="rId3" cstate="email">
            <a:lum bright="30000" contrast="-20000"/>
          </a:blip>
          <a:srcRect/>
          <a:stretch>
            <a:fillRect/>
          </a:stretch>
        </p:blipFill>
        <p:spPr bwMode="auto">
          <a:xfrm>
            <a:off x="1" y="0"/>
            <a:ext cx="9143999" cy="6858000"/>
          </a:xfrm>
          <a:prstGeom prst="rect">
            <a:avLst/>
          </a:prstGeom>
          <a:noFill/>
          <a:ln w="9525">
            <a:noFill/>
            <a:miter lim="800000"/>
            <a:headEnd/>
            <a:tailEnd/>
          </a:ln>
        </p:spPr>
      </p:pic>
      <p:pic>
        <p:nvPicPr>
          <p:cNvPr id="4" name="Picture 2" descr="Irene empeora contaminación del Caño Martín Peña"/>
          <p:cNvPicPr>
            <a:picLocks noChangeAspect="1" noChangeArrowheads="1"/>
          </p:cNvPicPr>
          <p:nvPr/>
        </p:nvPicPr>
        <p:blipFill>
          <a:blip r:embed="rId4" cstate="print">
            <a:lum bright="-10000"/>
          </a:blip>
          <a:srcRect/>
          <a:stretch>
            <a:fillRect/>
          </a:stretch>
        </p:blipFill>
        <p:spPr bwMode="auto">
          <a:xfrm>
            <a:off x="4495800" y="2819400"/>
            <a:ext cx="4419600" cy="3505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Rectangle 4"/>
          <p:cNvSpPr/>
          <p:nvPr/>
        </p:nvSpPr>
        <p:spPr>
          <a:xfrm>
            <a:off x="4800600" y="5638800"/>
            <a:ext cx="3657600" cy="584775"/>
          </a:xfrm>
          <a:prstGeom prst="rect">
            <a:avLst/>
          </a:prstGeom>
        </p:spPr>
        <p:txBody>
          <a:bodyPr wrap="square">
            <a:spAutoFit/>
          </a:bodyPr>
          <a:lstStyle/>
          <a:p>
            <a:pPr algn="ctr"/>
            <a:r>
              <a:rPr lang="en-US" sz="3200" b="1" dirty="0" smtClean="0">
                <a:solidFill>
                  <a:prstClr val="white"/>
                </a:solidFill>
                <a:effectLst>
                  <a:outerShdw blurRad="38100" dist="38100" dir="2700000" algn="tl">
                    <a:srgbClr val="000000">
                      <a:alpha val="43137"/>
                    </a:srgbClr>
                  </a:outerShdw>
                </a:effectLst>
              </a:rPr>
              <a:t>Flooding</a:t>
            </a:r>
          </a:p>
        </p:txBody>
      </p:sp>
      <p:pic>
        <p:nvPicPr>
          <p:cNvPr id="7" name="Picture 2" descr="F:\Internado\cano martin pena\Documentos de Proyecto ENLACE del Cano Martin Pena\Fotos Cano Martin Pena\Foto de descarga de aguas sanitarias.jpg"/>
          <p:cNvPicPr>
            <a:picLocks noChangeAspect="1" noChangeArrowheads="1"/>
          </p:cNvPicPr>
          <p:nvPr/>
        </p:nvPicPr>
        <p:blipFill>
          <a:blip r:embed="rId5" cstate="email"/>
          <a:srcRect/>
          <a:stretch>
            <a:fillRect/>
          </a:stretch>
        </p:blipFill>
        <p:spPr bwMode="auto">
          <a:xfrm>
            <a:off x="42182" y="1752600"/>
            <a:ext cx="4225018" cy="3505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Rectangle 7"/>
          <p:cNvSpPr/>
          <p:nvPr/>
        </p:nvSpPr>
        <p:spPr>
          <a:xfrm>
            <a:off x="304800" y="4436124"/>
            <a:ext cx="3962400" cy="584776"/>
          </a:xfrm>
          <a:prstGeom prst="rect">
            <a:avLst/>
          </a:prstGeom>
        </p:spPr>
        <p:txBody>
          <a:bodyPr wrap="square">
            <a:spAutoFit/>
          </a:bodyPr>
          <a:lstStyle/>
          <a:p>
            <a:pPr algn="ctr"/>
            <a:r>
              <a:rPr lang="en-US" sz="3200" b="1" dirty="0" smtClean="0">
                <a:solidFill>
                  <a:prstClr val="white"/>
                </a:solidFill>
                <a:effectLst>
                  <a:outerShdw blurRad="38100" dist="38100" dir="2700000" algn="tl">
                    <a:srgbClr val="000000">
                      <a:alpha val="43137"/>
                    </a:srgbClr>
                  </a:outerShdw>
                </a:effectLst>
              </a:rPr>
              <a:t> </a:t>
            </a:r>
            <a:endParaRPr lang="en-US" sz="3200" b="1" dirty="0" smtClean="0">
              <a:solidFill>
                <a:prstClr val="white"/>
              </a:solidFill>
              <a:effectLst>
                <a:outerShdw blurRad="38100" dist="38100" dir="2700000" algn="tl">
                  <a:srgbClr val="000000">
                    <a:alpha val="43137"/>
                  </a:srgbClr>
                </a:outerShdw>
              </a:effectLst>
            </a:endParaRPr>
          </a:p>
        </p:txBody>
      </p:sp>
      <p:sp>
        <p:nvSpPr>
          <p:cNvPr id="14" name="Rectangle 13"/>
          <p:cNvSpPr/>
          <p:nvPr/>
        </p:nvSpPr>
        <p:spPr>
          <a:xfrm>
            <a:off x="-76200" y="6324600"/>
            <a:ext cx="9220200" cy="461665"/>
          </a:xfrm>
          <a:prstGeom prst="rect">
            <a:avLst/>
          </a:prstGeom>
        </p:spPr>
        <p:txBody>
          <a:bodyPr wrap="square">
            <a:spAutoFit/>
          </a:bodyPr>
          <a:lstStyle/>
          <a:p>
            <a:r>
              <a:rPr lang="es-PR" sz="1200" b="1" dirty="0" smtClean="0">
                <a:solidFill>
                  <a:prstClr val="white"/>
                </a:solidFill>
              </a:rPr>
              <a:t>Fuente: Plan de Desarrollo Integral y Usos del Terreno para el Distrito de Planificación Especial del Caño Martín Peña y Programa del Estuario de la Bahía de San Juan, 2004.</a:t>
            </a:r>
            <a:endParaRPr lang="en-US" sz="1200" b="1" dirty="0">
              <a:solidFill>
                <a:prstClr val="white"/>
              </a:solidFill>
            </a:endParaRPr>
          </a:p>
        </p:txBody>
      </p:sp>
      <p:sp>
        <p:nvSpPr>
          <p:cNvPr id="21" name="Rounded Rectangular Callout 20"/>
          <p:cNvSpPr/>
          <p:nvPr/>
        </p:nvSpPr>
        <p:spPr>
          <a:xfrm>
            <a:off x="4800600" y="1828800"/>
            <a:ext cx="4343400" cy="1191126"/>
          </a:xfrm>
          <a:prstGeom prst="wedgeRoundRectCallout">
            <a:avLst>
              <a:gd name="adj1" fmla="val -35795"/>
              <a:gd name="adj2" fmla="val 72661"/>
              <a:gd name="adj3" fmla="val 16667"/>
            </a:avLst>
          </a:prstGeom>
        </p:spPr>
        <p:style>
          <a:lnRef idx="1">
            <a:schemeClr val="accent5"/>
          </a:lnRef>
          <a:fillRef idx="2">
            <a:schemeClr val="accent5"/>
          </a:fillRef>
          <a:effectRef idx="1">
            <a:schemeClr val="accent5"/>
          </a:effectRef>
          <a:fontRef idx="minor">
            <a:schemeClr val="dk1"/>
          </a:fontRef>
        </p:style>
        <p:txBody>
          <a:bodyPr rtlCol="0" anchor="ctr"/>
          <a:lstStyle/>
          <a:p>
            <a:pPr algn="r"/>
            <a:r>
              <a:rPr lang="en-US" sz="2000" dirty="0">
                <a:solidFill>
                  <a:schemeClr val="bg1"/>
                </a:solidFill>
                <a:latin typeface="Abadi MT Condensed Extra Bold" charset="0"/>
              </a:rPr>
              <a:t>39% </a:t>
            </a:r>
            <a:r>
              <a:rPr lang="en-US" sz="2000" dirty="0" smtClean="0">
                <a:solidFill>
                  <a:schemeClr val="bg1"/>
                </a:solidFill>
                <a:latin typeface="Abadi MT Condensed Extra Bold" charset="0"/>
              </a:rPr>
              <a:t>de los </a:t>
            </a:r>
            <a:r>
              <a:rPr lang="en-US" sz="2000" dirty="0" err="1" smtClean="0">
                <a:solidFill>
                  <a:schemeClr val="bg1"/>
                </a:solidFill>
                <a:latin typeface="Abadi MT Condensed Extra Bold" charset="0"/>
              </a:rPr>
              <a:t>hogares</a:t>
            </a:r>
            <a:r>
              <a:rPr lang="en-US" sz="2000" dirty="0" smtClean="0">
                <a:solidFill>
                  <a:schemeClr val="bg1"/>
                </a:solidFill>
                <a:latin typeface="Abadi MT Condensed Extra Bold" charset="0"/>
              </a:rPr>
              <a:t> </a:t>
            </a:r>
            <a:r>
              <a:rPr lang="en-US" sz="2000" dirty="0" err="1" smtClean="0">
                <a:solidFill>
                  <a:schemeClr val="bg1"/>
                </a:solidFill>
                <a:latin typeface="Abadi MT Condensed Extra Bold" charset="0"/>
              </a:rPr>
              <a:t>reportan</a:t>
            </a:r>
            <a:r>
              <a:rPr lang="en-US" sz="2000" dirty="0" smtClean="0">
                <a:solidFill>
                  <a:schemeClr val="bg1"/>
                </a:solidFill>
                <a:latin typeface="Abadi MT Condensed Extra Bold" charset="0"/>
              </a:rPr>
              <a:t> desde1-20 </a:t>
            </a:r>
            <a:r>
              <a:rPr lang="en-US" sz="2000" dirty="0" err="1" smtClean="0">
                <a:solidFill>
                  <a:schemeClr val="bg1"/>
                </a:solidFill>
                <a:latin typeface="Abadi MT Condensed Extra Bold" charset="0"/>
              </a:rPr>
              <a:t>inundaciones</a:t>
            </a:r>
            <a:r>
              <a:rPr lang="en-US" sz="2000" dirty="0" smtClean="0">
                <a:solidFill>
                  <a:schemeClr val="bg1"/>
                </a:solidFill>
                <a:latin typeface="Abadi MT Condensed Extra Bold" charset="0"/>
              </a:rPr>
              <a:t> al </a:t>
            </a:r>
            <a:r>
              <a:rPr lang="en-US" sz="2000" dirty="0" err="1" smtClean="0">
                <a:solidFill>
                  <a:schemeClr val="bg1"/>
                </a:solidFill>
                <a:latin typeface="Abadi MT Condensed Extra Bold" charset="0"/>
              </a:rPr>
              <a:t>año</a:t>
            </a:r>
            <a:endParaRPr lang="en-US" sz="2000" dirty="0">
              <a:solidFill>
                <a:schemeClr val="bg1"/>
              </a:solidFill>
              <a:latin typeface="Abadi MT Condensed Extra Bold" charset="0"/>
            </a:endParaRPr>
          </a:p>
        </p:txBody>
      </p:sp>
      <p:sp>
        <p:nvSpPr>
          <p:cNvPr id="22" name="Rectangle 21"/>
          <p:cNvSpPr/>
          <p:nvPr/>
        </p:nvSpPr>
        <p:spPr>
          <a:xfrm>
            <a:off x="2286000" y="2828836"/>
            <a:ext cx="4572000" cy="369332"/>
          </a:xfrm>
          <a:prstGeom prst="rect">
            <a:avLst/>
          </a:prstGeom>
        </p:spPr>
        <p:txBody>
          <a:bodyPr>
            <a:spAutoFit/>
          </a:bodyPr>
          <a:lstStyle/>
          <a:p>
            <a:pPr lvl="1"/>
            <a:endParaRPr lang="en-US" dirty="0">
              <a:solidFill>
                <a:prstClr val="black"/>
              </a:solidFill>
            </a:endParaRPr>
          </a:p>
        </p:txBody>
      </p:sp>
      <p:sp>
        <p:nvSpPr>
          <p:cNvPr id="23" name="Rectangular Callout 22"/>
          <p:cNvSpPr/>
          <p:nvPr/>
        </p:nvSpPr>
        <p:spPr>
          <a:xfrm>
            <a:off x="304799" y="533400"/>
            <a:ext cx="3750535" cy="914400"/>
          </a:xfrm>
          <a:prstGeom prst="wedgeRectCallout">
            <a:avLst>
              <a:gd name="adj1" fmla="val -13110"/>
              <a:gd name="adj2" fmla="val 103046"/>
            </a:avLst>
          </a:prstGeom>
        </p:spPr>
        <p:style>
          <a:lnRef idx="1">
            <a:schemeClr val="accent5"/>
          </a:lnRef>
          <a:fillRef idx="2">
            <a:schemeClr val="accent5"/>
          </a:fillRef>
          <a:effectRef idx="1">
            <a:schemeClr val="accent5"/>
          </a:effectRef>
          <a:fontRef idx="minor">
            <a:schemeClr val="dk1"/>
          </a:fontRef>
        </p:style>
        <p:txBody>
          <a:bodyPr rtlCol="0" anchor="ctr"/>
          <a:lstStyle/>
          <a:p>
            <a:r>
              <a:rPr lang="en-US" sz="2000" b="1" dirty="0"/>
              <a:t>3,000 </a:t>
            </a:r>
            <a:r>
              <a:rPr lang="en-US" sz="2000" b="1" dirty="0" err="1" smtClean="0"/>
              <a:t>casas</a:t>
            </a:r>
            <a:r>
              <a:rPr lang="en-US" sz="2000" b="1" dirty="0" smtClean="0"/>
              <a:t> </a:t>
            </a:r>
            <a:r>
              <a:rPr lang="en-US" sz="2000" b="1" dirty="0" err="1" smtClean="0"/>
              <a:t>arrojan</a:t>
            </a:r>
            <a:r>
              <a:rPr lang="en-US" sz="2000" b="1" dirty="0" smtClean="0"/>
              <a:t> </a:t>
            </a:r>
            <a:r>
              <a:rPr lang="en-US" sz="2000" b="1" dirty="0" err="1" smtClean="0"/>
              <a:t>sus</a:t>
            </a:r>
            <a:r>
              <a:rPr lang="en-US" sz="2000" b="1" dirty="0" smtClean="0"/>
              <a:t> </a:t>
            </a:r>
            <a:r>
              <a:rPr lang="en-US" sz="2000" b="1" dirty="0" err="1" smtClean="0"/>
              <a:t>desperdicios</a:t>
            </a:r>
            <a:r>
              <a:rPr lang="en-US" sz="2000" b="1" dirty="0" smtClean="0"/>
              <a:t> al </a:t>
            </a:r>
            <a:r>
              <a:rPr lang="en-US" sz="2000" b="1" dirty="0" err="1" smtClean="0"/>
              <a:t>caño</a:t>
            </a:r>
            <a:r>
              <a:rPr lang="en-US" sz="2000" b="1" dirty="0" smtClean="0"/>
              <a:t> </a:t>
            </a:r>
            <a:endParaRPr lang="en-US" sz="2000" b="1" dirty="0"/>
          </a:p>
        </p:txBody>
      </p:sp>
    </p:spTree>
    <p:extLst>
      <p:ext uri="{BB962C8B-B14F-4D97-AF65-F5344CB8AC3E}">
        <p14:creationId xmlns:p14="http://schemas.microsoft.com/office/powerpoint/2010/main" xmlns="" val="2592970295"/>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ox(out)">
                                      <p:cBhvr>
                                        <p:cTn id="7" dur="1000"/>
                                        <p:tgtEl>
                                          <p:spTgt spid="23"/>
                                        </p:tgtEl>
                                      </p:cBhvr>
                                    </p:animEffect>
                                  </p:childTnLst>
                                </p:cTn>
                              </p:par>
                              <p:par>
                                <p:cTn id="8" presetID="4" presetClass="entr" presetSubtype="32"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ox(out)">
                                      <p:cBhvr>
                                        <p:cTn id="10" dur="1000"/>
                                        <p:tgtEl>
                                          <p:spTgt spid="7"/>
                                        </p:tgtEl>
                                      </p:cBhvr>
                                    </p:animEffect>
                                  </p:childTnLst>
                                </p:cTn>
                              </p:par>
                              <p:par>
                                <p:cTn id="11" presetID="4" presetClass="entr" presetSubtype="32"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box(out)">
                                      <p:cBhvr>
                                        <p:cTn id="13" dur="1000"/>
                                        <p:tgtEl>
                                          <p:spTgt spid="21"/>
                                        </p:tgtEl>
                                      </p:cBhvr>
                                    </p:animEffect>
                                  </p:childTnLst>
                                </p:cTn>
                              </p:par>
                              <p:par>
                                <p:cTn id="14" presetID="4" presetClass="entr" presetSubtype="32"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ox(out)">
                                      <p:cBhvr>
                                        <p:cTn id="16"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7"/>
          <p:cNvPicPr>
            <a:picLocks noGrp="1" noChangeAspect="1"/>
          </p:cNvPicPr>
          <p:nvPr>
            <p:ph sz="half" idx="1"/>
          </p:nvPr>
        </p:nvPicPr>
        <p:blipFill>
          <a:blip r:embed="rId3" cstate="print">
            <a:extLst>
              <a:ext uri="{28A0092B-C50C-407E-A947-70E740481C1C}">
                <a14:useLocalDpi xmlns:a14="http://schemas.microsoft.com/office/drawing/2010/main" xmlns="" val="0"/>
              </a:ext>
            </a:extLst>
          </a:blip>
          <a:stretch>
            <a:fillRect/>
          </a:stretch>
        </p:blipFill>
        <p:spPr>
          <a:xfrm>
            <a:off x="4724400" y="1600200"/>
            <a:ext cx="3840480" cy="4800600"/>
          </a:xfrm>
        </p:spPr>
      </p:pic>
      <p:pic>
        <p:nvPicPr>
          <p:cNvPr id="13" name="Picture 12" descr="http://receph.apextech.netdna-cdn.com/images/2012/01/18/20120118_notnotras_3185472.jpg"/>
          <p:cNvPicPr/>
          <p:nvPr/>
        </p:nvPicPr>
        <p:blipFill>
          <a:blip r:embed="rId4" cstate="email"/>
          <a:srcRect/>
          <a:stretch>
            <a:fillRect/>
          </a:stretch>
        </p:blipFill>
        <p:spPr bwMode="auto">
          <a:xfrm rot="5400000">
            <a:off x="-1371600" y="1371600"/>
            <a:ext cx="6858000" cy="4114800"/>
          </a:xfrm>
          <a:prstGeom prst="rect">
            <a:avLst/>
          </a:prstGeom>
          <a:noFill/>
          <a:ln w="9525">
            <a:noFill/>
            <a:miter lim="800000"/>
            <a:headEnd/>
            <a:tailEnd/>
          </a:ln>
        </p:spPr>
      </p:pic>
      <p:sp>
        <p:nvSpPr>
          <p:cNvPr id="5122" name="Titre 1"/>
          <p:cNvSpPr>
            <a:spLocks noGrp="1"/>
          </p:cNvSpPr>
          <p:nvPr>
            <p:ph type="title"/>
          </p:nvPr>
        </p:nvSpPr>
        <p:spPr>
          <a:xfrm>
            <a:off x="2209800" y="76200"/>
            <a:ext cx="6934200" cy="1143000"/>
          </a:xfrm>
        </p:spPr>
        <p:txBody>
          <a:bodyPr>
            <a:normAutofit fontScale="90000"/>
          </a:bodyPr>
          <a:lstStyle/>
          <a:p>
            <a:r>
              <a:rPr lang="fr-FR"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INDICADORES DE CONTAMINACION</a:t>
            </a:r>
            <a:r>
              <a:rPr lang="fr-FR"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a:t>
            </a:r>
            <a:endParaRPr lang="fr-FR" dirty="0" smtClean="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7" name="Striped Right Arrow 16"/>
          <p:cNvSpPr/>
          <p:nvPr/>
        </p:nvSpPr>
        <p:spPr>
          <a:xfrm rot="957762">
            <a:off x="2550403" y="3107852"/>
            <a:ext cx="2100089" cy="1371600"/>
          </a:xfrm>
          <a:prstGeom prst="striped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endParaRPr>
          </a:p>
        </p:txBody>
      </p:sp>
      <p:sp>
        <p:nvSpPr>
          <p:cNvPr id="6" name="Oval 5"/>
          <p:cNvSpPr/>
          <p:nvPr/>
        </p:nvSpPr>
        <p:spPr>
          <a:xfrm>
            <a:off x="4800600" y="3733800"/>
            <a:ext cx="3657600" cy="1219200"/>
          </a:xfrm>
          <a:prstGeom prst="ellipse">
            <a:avLst/>
          </a:prstGeom>
          <a:noFill/>
          <a:ln w="57150">
            <a:solidFill>
              <a:schemeClr val="accent6">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endParaRPr>
          </a:p>
        </p:txBody>
      </p:sp>
    </p:spTree>
    <p:extLst>
      <p:ext uri="{BB962C8B-B14F-4D97-AF65-F5344CB8AC3E}">
        <p14:creationId xmlns:p14="http://schemas.microsoft.com/office/powerpoint/2010/main" xmlns="" val="2135282869"/>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4" descr="DSC00071 (9).JPG"/>
          <p:cNvPicPr>
            <a:picLocks noChangeAspect="1"/>
          </p:cNvPicPr>
          <p:nvPr/>
        </p:nvPicPr>
        <p:blipFill>
          <a:blip r:embed="rId3" cstate="email"/>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title"/>
          </p:nvPr>
        </p:nvSpPr>
        <p:spPr>
          <a:xfrm>
            <a:off x="1066800" y="-76200"/>
            <a:ext cx="6858000" cy="1143000"/>
          </a:xfrm>
          <a:solidFill>
            <a:schemeClr val="bg1"/>
          </a:solidFill>
        </p:spPr>
        <p:txBody>
          <a:bodyPr>
            <a:noAutofit/>
          </a:bodyPr>
          <a:lstStyle/>
          <a:p>
            <a:r>
              <a:rPr lang="en-US" sz="3200" b="1" dirty="0" err="1" smtClean="0"/>
              <a:t>Muestras</a:t>
            </a:r>
            <a:r>
              <a:rPr lang="en-US" sz="3200" b="1" dirty="0" smtClean="0"/>
              <a:t> de </a:t>
            </a:r>
            <a:r>
              <a:rPr lang="en-US" sz="3200" b="1" dirty="0" err="1" smtClean="0"/>
              <a:t>agua</a:t>
            </a:r>
            <a:r>
              <a:rPr lang="en-US" sz="3200" b="1" dirty="0" smtClean="0"/>
              <a:t> del </a:t>
            </a:r>
            <a:r>
              <a:rPr lang="en-US" sz="3200" b="1" dirty="0" err="1" smtClean="0"/>
              <a:t>estuario</a:t>
            </a:r>
            <a:r>
              <a:rPr lang="en-US" sz="3200" b="1" dirty="0" smtClean="0"/>
              <a:t> de San </a:t>
            </a:r>
            <a:r>
              <a:rPr lang="en-US" sz="3200" b="1" dirty="0" smtClean="0"/>
              <a:t>J</a:t>
            </a:r>
            <a:r>
              <a:rPr lang="en-US" sz="3200" b="1" dirty="0" smtClean="0"/>
              <a:t>uan</a:t>
            </a:r>
            <a:endParaRPr lang="en-US" sz="3200" b="1" dirty="0"/>
          </a:p>
        </p:txBody>
      </p:sp>
      <p:sp>
        <p:nvSpPr>
          <p:cNvPr id="7" name="TextBox 6"/>
          <p:cNvSpPr txBox="1"/>
          <p:nvPr/>
        </p:nvSpPr>
        <p:spPr>
          <a:xfrm>
            <a:off x="990600" y="838200"/>
            <a:ext cx="5257800" cy="276999"/>
          </a:xfrm>
          <a:prstGeom prst="rect">
            <a:avLst/>
          </a:prstGeom>
          <a:noFill/>
        </p:spPr>
        <p:txBody>
          <a:bodyPr wrap="square" rtlCol="0">
            <a:spAutoFit/>
          </a:bodyPr>
          <a:lstStyle/>
          <a:p>
            <a:r>
              <a:rPr lang="en-US" sz="1200" dirty="0" err="1" smtClean="0">
                <a:solidFill>
                  <a:prstClr val="black"/>
                </a:solidFill>
              </a:rPr>
              <a:t>Fuente</a:t>
            </a:r>
            <a:r>
              <a:rPr lang="en-US" sz="1200" dirty="0" smtClean="0">
                <a:solidFill>
                  <a:prstClr val="black"/>
                </a:solidFill>
              </a:rPr>
              <a:t>: </a:t>
            </a:r>
            <a:r>
              <a:rPr lang="en-US" sz="1200" dirty="0" err="1" smtClean="0">
                <a:solidFill>
                  <a:prstClr val="black"/>
                </a:solidFill>
              </a:rPr>
              <a:t>Bauza</a:t>
            </a:r>
            <a:r>
              <a:rPr lang="en-US" sz="1200" dirty="0" smtClean="0">
                <a:solidFill>
                  <a:prstClr val="black"/>
                </a:solidFill>
              </a:rPr>
              <a:t>, J. (2010). </a:t>
            </a:r>
            <a:r>
              <a:rPr lang="en-US" sz="1200" dirty="0" err="1" smtClean="0">
                <a:solidFill>
                  <a:prstClr val="black"/>
                </a:solidFill>
              </a:rPr>
              <a:t>Programa</a:t>
            </a:r>
            <a:r>
              <a:rPr lang="en-US" sz="1200" dirty="0" smtClean="0">
                <a:solidFill>
                  <a:prstClr val="black"/>
                </a:solidFill>
              </a:rPr>
              <a:t> </a:t>
            </a:r>
            <a:r>
              <a:rPr lang="en-US" sz="1200" dirty="0" err="1" smtClean="0">
                <a:solidFill>
                  <a:prstClr val="black"/>
                </a:solidFill>
              </a:rPr>
              <a:t>Estuario</a:t>
            </a:r>
            <a:r>
              <a:rPr lang="en-US" sz="1200" dirty="0" smtClean="0">
                <a:solidFill>
                  <a:prstClr val="black"/>
                </a:solidFill>
              </a:rPr>
              <a:t> de la Bahia de San Juan</a:t>
            </a:r>
            <a:endParaRPr lang="en-US" sz="1200" dirty="0">
              <a:solidFill>
                <a:prstClr val="black"/>
              </a:solidFill>
            </a:endParaRPr>
          </a:p>
        </p:txBody>
      </p:sp>
      <p:pic>
        <p:nvPicPr>
          <p:cNvPr id="10" name="Picture 3"/>
          <p:cNvPicPr>
            <a:picLocks noChangeAspect="1" noChangeArrowheads="1"/>
          </p:cNvPicPr>
          <p:nvPr/>
        </p:nvPicPr>
        <p:blipFill>
          <a:blip r:embed="rId4" cstate="print"/>
          <a:srcRect/>
          <a:stretch>
            <a:fillRect/>
          </a:stretch>
        </p:blipFill>
        <p:spPr bwMode="auto">
          <a:xfrm>
            <a:off x="457200" y="1295400"/>
            <a:ext cx="4053840" cy="5334000"/>
          </a:xfrm>
          <a:prstGeom prst="rect">
            <a:avLst/>
          </a:prstGeom>
          <a:noFill/>
          <a:ln w="9525">
            <a:noFill/>
            <a:miter lim="800000"/>
            <a:headEnd/>
            <a:tailEnd/>
          </a:ln>
        </p:spPr>
      </p:pic>
      <p:sp>
        <p:nvSpPr>
          <p:cNvPr id="11" name="Rectangle 10"/>
          <p:cNvSpPr/>
          <p:nvPr/>
        </p:nvSpPr>
        <p:spPr>
          <a:xfrm>
            <a:off x="1066800" y="2667000"/>
            <a:ext cx="3124200" cy="304800"/>
          </a:xfrm>
          <a:prstGeom prst="rect">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noFill/>
            </a:endParaRPr>
          </a:p>
        </p:txBody>
      </p:sp>
      <p:pic>
        <p:nvPicPr>
          <p:cNvPr id="18" name="Picture 2"/>
          <p:cNvPicPr>
            <a:picLocks noChangeAspect="1" noChangeArrowheads="1"/>
          </p:cNvPicPr>
          <p:nvPr/>
        </p:nvPicPr>
        <p:blipFill>
          <a:blip r:embed="rId5" cstate="print"/>
          <a:srcRect/>
          <a:stretch>
            <a:fillRect/>
          </a:stretch>
        </p:blipFill>
        <p:spPr bwMode="auto">
          <a:xfrm>
            <a:off x="4800600" y="1295400"/>
            <a:ext cx="3886199" cy="5334000"/>
          </a:xfrm>
          <a:prstGeom prst="rect">
            <a:avLst/>
          </a:prstGeom>
          <a:noFill/>
          <a:ln w="9525">
            <a:noFill/>
            <a:miter lim="800000"/>
            <a:headEnd/>
            <a:tailEnd/>
          </a:ln>
        </p:spPr>
      </p:pic>
      <p:sp>
        <p:nvSpPr>
          <p:cNvPr id="19" name="Rectangle 18"/>
          <p:cNvSpPr/>
          <p:nvPr/>
        </p:nvSpPr>
        <p:spPr>
          <a:xfrm>
            <a:off x="5334000" y="2590800"/>
            <a:ext cx="3200400" cy="304800"/>
          </a:xfrm>
          <a:prstGeom prst="rect">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noFill/>
            </a:endParaRPr>
          </a:p>
        </p:txBody>
      </p:sp>
    </p:spTree>
    <p:extLst>
      <p:ext uri="{BB962C8B-B14F-4D97-AF65-F5344CB8AC3E}">
        <p14:creationId xmlns:p14="http://schemas.microsoft.com/office/powerpoint/2010/main" xmlns="" val="3543440827"/>
      </p:ext>
    </p:extLst>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heckerboard(across)">
                                      <p:cBhvr>
                                        <p:cTn id="7" dur="500"/>
                                        <p:tgtEl>
                                          <p:spTgt spid="11"/>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checkerboard(across)">
                                      <p:cBhvr>
                                        <p:cTn id="1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8" name="Picture 10" descr="F:\Internado\fotos\DSC09983.JPG"/>
          <p:cNvPicPr>
            <a:picLocks noChangeAspect="1" noChangeArrowheads="1"/>
          </p:cNvPicPr>
          <p:nvPr/>
        </p:nvPicPr>
        <p:blipFill>
          <a:blip r:embed="rId3" cstate="email"/>
          <a:srcRect/>
          <a:stretch>
            <a:fillRect/>
          </a:stretch>
        </p:blipFill>
        <p:spPr bwMode="auto">
          <a:xfrm flipH="1">
            <a:off x="0" y="0"/>
            <a:ext cx="9144000" cy="7166708"/>
          </a:xfrm>
          <a:prstGeom prst="rect">
            <a:avLst/>
          </a:prstGeom>
          <a:noFill/>
        </p:spPr>
      </p:pic>
      <p:sp>
        <p:nvSpPr>
          <p:cNvPr id="12" name="Left Brace 11"/>
          <p:cNvSpPr/>
          <p:nvPr/>
        </p:nvSpPr>
        <p:spPr>
          <a:xfrm rot="16200000">
            <a:off x="1181101" y="2926497"/>
            <a:ext cx="1371600" cy="3276600"/>
          </a:xfrm>
          <a:prstGeom prst="leftBrace">
            <a:avLst>
              <a:gd name="adj1" fmla="val 8333"/>
              <a:gd name="adj2" fmla="val 51231"/>
            </a:avLst>
          </a:prstGeom>
          <a:ln w="76200">
            <a:solidFill>
              <a:schemeClr val="bg1"/>
            </a:solidFill>
          </a:ln>
        </p:spPr>
        <p:style>
          <a:lnRef idx="3">
            <a:schemeClr val="accent6"/>
          </a:lnRef>
          <a:fillRef idx="0">
            <a:schemeClr val="accent6"/>
          </a:fillRef>
          <a:effectRef idx="2">
            <a:schemeClr val="accent6"/>
          </a:effectRef>
          <a:fontRef idx="minor">
            <a:schemeClr val="tx1"/>
          </a:fontRef>
        </p:style>
        <p:txBody>
          <a:bodyPr rtlCol="0" anchor="ctr"/>
          <a:lstStyle/>
          <a:p>
            <a:pPr algn="ctr"/>
            <a:endParaRPr lang="en-US">
              <a:solidFill>
                <a:prstClr val="black"/>
              </a:solidFill>
            </a:endParaRPr>
          </a:p>
        </p:txBody>
      </p:sp>
      <p:sp>
        <p:nvSpPr>
          <p:cNvPr id="17" name="Left Brace 16"/>
          <p:cNvSpPr/>
          <p:nvPr/>
        </p:nvSpPr>
        <p:spPr>
          <a:xfrm rot="16200000">
            <a:off x="4343400" y="3276600"/>
            <a:ext cx="1371600" cy="2590800"/>
          </a:xfrm>
          <a:prstGeom prst="leftBrace">
            <a:avLst/>
          </a:prstGeom>
          <a:ln w="76200">
            <a:solidFill>
              <a:schemeClr val="bg1"/>
            </a:solidFill>
          </a:ln>
        </p:spPr>
        <p:style>
          <a:lnRef idx="3">
            <a:schemeClr val="accent6"/>
          </a:lnRef>
          <a:fillRef idx="0">
            <a:schemeClr val="accent6"/>
          </a:fillRef>
          <a:effectRef idx="2">
            <a:schemeClr val="accent6"/>
          </a:effectRef>
          <a:fontRef idx="minor">
            <a:schemeClr val="tx1"/>
          </a:fontRef>
        </p:style>
        <p:txBody>
          <a:bodyPr rtlCol="0" anchor="ctr"/>
          <a:lstStyle/>
          <a:p>
            <a:pPr algn="ctr"/>
            <a:endParaRPr lang="en-US" dirty="0">
              <a:solidFill>
                <a:prstClr val="black"/>
              </a:solidFill>
            </a:endParaRPr>
          </a:p>
        </p:txBody>
      </p:sp>
      <p:sp>
        <p:nvSpPr>
          <p:cNvPr id="19" name="Left Brace 18"/>
          <p:cNvSpPr/>
          <p:nvPr/>
        </p:nvSpPr>
        <p:spPr>
          <a:xfrm rot="16200000">
            <a:off x="7124700" y="3238500"/>
            <a:ext cx="1371600" cy="2667000"/>
          </a:xfrm>
          <a:prstGeom prst="leftBrace">
            <a:avLst/>
          </a:prstGeom>
          <a:ln w="76200">
            <a:solidFill>
              <a:schemeClr val="bg1"/>
            </a:solidFill>
          </a:ln>
        </p:spPr>
        <p:style>
          <a:lnRef idx="3">
            <a:schemeClr val="accent6"/>
          </a:lnRef>
          <a:fillRef idx="0">
            <a:schemeClr val="accent6"/>
          </a:fillRef>
          <a:effectRef idx="2">
            <a:schemeClr val="accent6"/>
          </a:effectRef>
          <a:fontRef idx="minor">
            <a:schemeClr val="tx1"/>
          </a:fontRef>
        </p:style>
        <p:txBody>
          <a:bodyPr rtlCol="0" anchor="ctr"/>
          <a:lstStyle/>
          <a:p>
            <a:pPr algn="ctr"/>
            <a:endParaRPr lang="en-US">
              <a:solidFill>
                <a:prstClr val="black"/>
              </a:solidFill>
            </a:endParaRPr>
          </a:p>
        </p:txBody>
      </p:sp>
      <p:sp>
        <p:nvSpPr>
          <p:cNvPr id="22" name="Rectangle 21"/>
          <p:cNvSpPr/>
          <p:nvPr/>
        </p:nvSpPr>
        <p:spPr>
          <a:xfrm>
            <a:off x="1219200" y="304800"/>
            <a:ext cx="6705600" cy="762000"/>
          </a:xfrm>
          <a:prstGeom prst="rect">
            <a:avLst/>
          </a:prstGeom>
          <a:solidFill>
            <a:schemeClr val="accent2">
              <a:lumMod val="60000"/>
              <a:lumOff val="40000"/>
            </a:schemeClr>
          </a:solidFill>
          <a:ln>
            <a:solidFill>
              <a:schemeClr val="bg1"/>
            </a:solidFill>
          </a:ln>
        </p:spPr>
        <p:style>
          <a:lnRef idx="0">
            <a:schemeClr val="dk1"/>
          </a:lnRef>
          <a:fillRef idx="3">
            <a:schemeClr val="dk1"/>
          </a:fillRef>
          <a:effectRef idx="3">
            <a:schemeClr val="dk1"/>
          </a:effectRef>
          <a:fontRef idx="minor">
            <a:schemeClr val="lt1"/>
          </a:fontRef>
        </p:style>
        <p:txBody>
          <a:bodyPr rtlCol="0" anchor="ctr"/>
          <a:lstStyle/>
          <a:p>
            <a:pPr algn="ctr"/>
            <a:r>
              <a:rPr lang="en-US" sz="4400" dirty="0" smtClean="0">
                <a:solidFill>
                  <a:schemeClr val="tx1"/>
                </a:solidFill>
              </a:rPr>
              <a:t>EFECTOS A LA SALUD</a:t>
            </a:r>
            <a:endParaRPr lang="en-US" sz="4400" dirty="0">
              <a:solidFill>
                <a:schemeClr val="tx1"/>
              </a:solidFill>
            </a:endParaRPr>
          </a:p>
        </p:txBody>
      </p:sp>
      <p:sp>
        <p:nvSpPr>
          <p:cNvPr id="21" name="Title 1"/>
          <p:cNvSpPr txBox="1">
            <a:spLocks/>
          </p:cNvSpPr>
          <p:nvPr/>
        </p:nvSpPr>
        <p:spPr>
          <a:xfrm>
            <a:off x="1524000" y="304800"/>
            <a:ext cx="6248400" cy="762000"/>
          </a:xfrm>
          <a:prstGeom prst="rect">
            <a:avLst/>
          </a:prstGeom>
        </p:spPr>
        <p:txBody>
          <a:bodyPr>
            <a:normAutofit/>
          </a:bodyPr>
          <a:lstStyle/>
          <a:p>
            <a:pPr algn="ctr">
              <a:spcBef>
                <a:spcPct val="0"/>
              </a:spcBef>
              <a:defRPr/>
            </a:pPr>
            <a:endParaRPr lang="en-US" sz="2400" b="1" dirty="0">
              <a:solidFill>
                <a:sysClr val="windowText" lastClr="000000"/>
              </a:solidFill>
            </a:endParaRPr>
          </a:p>
        </p:txBody>
      </p:sp>
      <p:sp>
        <p:nvSpPr>
          <p:cNvPr id="2" name="Rectangle 1"/>
          <p:cNvSpPr/>
          <p:nvPr/>
        </p:nvSpPr>
        <p:spPr>
          <a:xfrm>
            <a:off x="309227" y="3475166"/>
            <a:ext cx="3193951" cy="1077218"/>
          </a:xfrm>
          <a:prstGeom prst="rect">
            <a:avLst/>
          </a:prstGeom>
        </p:spPr>
        <p:txBody>
          <a:bodyPr wrap="none">
            <a:spAutoFit/>
          </a:bodyPr>
          <a:lstStyle/>
          <a:p>
            <a:pPr algn="ctr"/>
            <a:r>
              <a:rPr lang="es-PR" sz="3200" b="1" dirty="0" smtClean="0"/>
              <a:t>Enfermedades </a:t>
            </a:r>
          </a:p>
          <a:p>
            <a:pPr algn="ctr"/>
            <a:r>
              <a:rPr lang="es-PR" sz="3200" b="1" dirty="0" smtClean="0"/>
              <a:t>gastrointestinales</a:t>
            </a:r>
            <a:endParaRPr lang="es-PR" sz="3200" b="1" dirty="0"/>
          </a:p>
        </p:txBody>
      </p:sp>
      <p:sp>
        <p:nvSpPr>
          <p:cNvPr id="3" name="Rectangle 2"/>
          <p:cNvSpPr/>
          <p:nvPr/>
        </p:nvSpPr>
        <p:spPr>
          <a:xfrm>
            <a:off x="3868120" y="3244333"/>
            <a:ext cx="2304079" cy="1077218"/>
          </a:xfrm>
          <a:prstGeom prst="rect">
            <a:avLst/>
          </a:prstGeom>
        </p:spPr>
        <p:txBody>
          <a:bodyPr wrap="square">
            <a:spAutoFit/>
          </a:bodyPr>
          <a:lstStyle/>
          <a:p>
            <a:pPr algn="ctr"/>
            <a:r>
              <a:rPr lang="es-PR" sz="3200" b="1" dirty="0" smtClean="0"/>
              <a:t>Enfermedades de la piel</a:t>
            </a:r>
            <a:endParaRPr lang="es-PR" sz="3200" b="1" dirty="0"/>
          </a:p>
        </p:txBody>
      </p:sp>
      <p:sp>
        <p:nvSpPr>
          <p:cNvPr id="4" name="Rectangle 3"/>
          <p:cNvSpPr/>
          <p:nvPr/>
        </p:nvSpPr>
        <p:spPr>
          <a:xfrm>
            <a:off x="6477000" y="3856910"/>
            <a:ext cx="2635850" cy="584775"/>
          </a:xfrm>
          <a:prstGeom prst="rect">
            <a:avLst/>
          </a:prstGeom>
        </p:spPr>
        <p:txBody>
          <a:bodyPr wrap="none">
            <a:spAutoFit/>
          </a:bodyPr>
          <a:lstStyle/>
          <a:p>
            <a:r>
              <a:rPr lang="es-PR" sz="3200" b="1" dirty="0" smtClean="0"/>
              <a:t>enfermedades</a:t>
            </a:r>
            <a:endParaRPr lang="es-PR" sz="4000" b="1" dirty="0"/>
          </a:p>
        </p:txBody>
      </p:sp>
      <p:sp>
        <p:nvSpPr>
          <p:cNvPr id="5" name="Rectangle 4"/>
          <p:cNvSpPr/>
          <p:nvPr/>
        </p:nvSpPr>
        <p:spPr>
          <a:xfrm>
            <a:off x="828804" y="5609234"/>
            <a:ext cx="2329227" cy="461665"/>
          </a:xfrm>
          <a:prstGeom prst="rect">
            <a:avLst/>
          </a:prstGeom>
        </p:spPr>
        <p:txBody>
          <a:bodyPr wrap="none">
            <a:spAutoFit/>
          </a:bodyPr>
          <a:lstStyle/>
          <a:p>
            <a:r>
              <a:rPr lang="es-PR" sz="2400" b="1" dirty="0" smtClean="0"/>
              <a:t> nauseas y fiebre</a:t>
            </a:r>
            <a:endParaRPr lang="es-PR" sz="2400" b="1" dirty="0"/>
          </a:p>
        </p:txBody>
      </p:sp>
      <p:sp>
        <p:nvSpPr>
          <p:cNvPr id="6" name="Rectangle 5"/>
          <p:cNvSpPr/>
          <p:nvPr/>
        </p:nvSpPr>
        <p:spPr>
          <a:xfrm>
            <a:off x="3886296" y="5412432"/>
            <a:ext cx="2285904" cy="954107"/>
          </a:xfrm>
          <a:prstGeom prst="rect">
            <a:avLst/>
          </a:prstGeom>
        </p:spPr>
        <p:txBody>
          <a:bodyPr wrap="square">
            <a:spAutoFit/>
          </a:bodyPr>
          <a:lstStyle/>
          <a:p>
            <a:r>
              <a:rPr lang="es-PR" sz="2800" b="1" dirty="0" smtClean="0"/>
              <a:t>Infecciones</a:t>
            </a:r>
          </a:p>
          <a:p>
            <a:r>
              <a:rPr lang="es-PR" sz="2800" b="1" dirty="0" smtClean="0"/>
              <a:t>dermatitis</a:t>
            </a:r>
            <a:endParaRPr lang="es-PR" sz="2800" b="1" dirty="0"/>
          </a:p>
        </p:txBody>
      </p:sp>
      <p:sp>
        <p:nvSpPr>
          <p:cNvPr id="7" name="Rectangle 6"/>
          <p:cNvSpPr/>
          <p:nvPr/>
        </p:nvSpPr>
        <p:spPr>
          <a:xfrm>
            <a:off x="6331889" y="5360465"/>
            <a:ext cx="2601360" cy="1200329"/>
          </a:xfrm>
          <a:prstGeom prst="rect">
            <a:avLst/>
          </a:prstGeom>
        </p:spPr>
        <p:txBody>
          <a:bodyPr wrap="square">
            <a:spAutoFit/>
          </a:bodyPr>
          <a:lstStyle/>
          <a:p>
            <a:r>
              <a:rPr lang="en-US" b="1" dirty="0" err="1" smtClean="0">
                <a:latin typeface="Arial" panose="020B0604020202020204" pitchFamily="34" charset="0"/>
                <a:cs typeface="Arial" panose="020B0604020202020204" pitchFamily="34" charset="0"/>
              </a:rPr>
              <a:t>Por</a:t>
            </a:r>
            <a:r>
              <a:rPr lang="en-US" b="1" dirty="0" smtClean="0">
                <a:latin typeface="Arial" panose="020B0604020202020204" pitchFamily="34" charset="0"/>
                <a:cs typeface="Arial" panose="020B0604020202020204" pitchFamily="34" charset="0"/>
              </a:rPr>
              <a:t> </a:t>
            </a:r>
            <a:r>
              <a:rPr lang="en-US" b="1" dirty="0" err="1" smtClean="0">
                <a:latin typeface="Arial" panose="020B0604020202020204" pitchFamily="34" charset="0"/>
                <a:cs typeface="Arial" panose="020B0604020202020204" pitchFamily="34" charset="0"/>
              </a:rPr>
              <a:t>contacto</a:t>
            </a:r>
            <a:r>
              <a:rPr lang="en-US" b="1" dirty="0" smtClean="0">
                <a:latin typeface="Arial" panose="020B0604020202020204" pitchFamily="34" charset="0"/>
                <a:cs typeface="Arial" panose="020B0604020202020204" pitchFamily="34" charset="0"/>
              </a:rPr>
              <a:t>: </a:t>
            </a:r>
            <a:endParaRPr lang="en-US" b="1" dirty="0">
              <a:latin typeface="Arial" panose="020B0604020202020204" pitchFamily="34" charset="0"/>
              <a:cs typeface="Arial" panose="020B0604020202020204" pitchFamily="34" charset="0"/>
            </a:endParaRPr>
          </a:p>
          <a:p>
            <a:r>
              <a:rPr lang="en-US" b="1" dirty="0" smtClean="0">
                <a:latin typeface="Arial" panose="020B0604020202020204" pitchFamily="34" charset="0"/>
                <a:cs typeface="Arial" panose="020B0604020202020204" pitchFamily="34" charset="0"/>
              </a:rPr>
              <a:t>Hepatitis </a:t>
            </a:r>
            <a:r>
              <a:rPr lang="en-US" b="1" dirty="0">
                <a:latin typeface="Arial" panose="020B0604020202020204" pitchFamily="34" charset="0"/>
                <a:cs typeface="Arial" panose="020B0604020202020204" pitchFamily="34" charset="0"/>
              </a:rPr>
              <a:t>A </a:t>
            </a:r>
            <a:r>
              <a:rPr lang="en-US" b="1" dirty="0" smtClean="0">
                <a:latin typeface="Arial" panose="020B0604020202020204" pitchFamily="34" charset="0"/>
                <a:cs typeface="Arial" panose="020B0604020202020204" pitchFamily="34" charset="0"/>
              </a:rPr>
              <a:t> </a:t>
            </a:r>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Leptospirosis (</a:t>
            </a:r>
            <a:r>
              <a:rPr lang="en-US" b="1" dirty="0" err="1" smtClean="0">
                <a:latin typeface="Arial" panose="020B0604020202020204" pitchFamily="34" charset="0"/>
                <a:cs typeface="Arial" panose="020B0604020202020204" pitchFamily="34" charset="0"/>
              </a:rPr>
              <a:t>ratas</a:t>
            </a:r>
            <a:r>
              <a:rPr lang="en-US" b="1" dirty="0" smtClean="0">
                <a:latin typeface="Arial" panose="020B0604020202020204" pitchFamily="34" charset="0"/>
                <a:cs typeface="Arial" panose="020B0604020202020204" pitchFamily="34" charset="0"/>
              </a:rPr>
              <a:t>) </a:t>
            </a:r>
            <a:endParaRPr lang="en-US" b="1" dirty="0">
              <a:latin typeface="Arial" panose="020B0604020202020204" pitchFamily="34" charset="0"/>
              <a:cs typeface="Arial" panose="020B0604020202020204" pitchFamily="34" charset="0"/>
            </a:endParaRPr>
          </a:p>
          <a:p>
            <a:r>
              <a:rPr lang="en-US" b="1" dirty="0" smtClean="0">
                <a:latin typeface="Arial" panose="020B0604020202020204" pitchFamily="34" charset="0"/>
                <a:cs typeface="Arial" panose="020B0604020202020204" pitchFamily="34" charset="0"/>
              </a:rPr>
              <a:t>Dengue</a:t>
            </a:r>
            <a:endParaRPr lang="es-PR"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2021150413"/>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ppt_x"/>
                                          </p:val>
                                        </p:tav>
                                        <p:tav tm="100000">
                                          <p:val>
                                            <p:strVal val="#ppt_x"/>
                                          </p:val>
                                        </p:tav>
                                      </p:tavLst>
                                    </p:anim>
                                    <p:anim calcmode="lin" valueType="num">
                                      <p:cBhvr additive="base">
                                        <p:cTn id="14" dur="500" fill="hold"/>
                                        <p:tgtEl>
                                          <p:spTgt spid="17"/>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500" fill="hold"/>
                                        <p:tgtEl>
                                          <p:spTgt spid="19"/>
                                        </p:tgtEl>
                                        <p:attrNameLst>
                                          <p:attrName>ppt_x</p:attrName>
                                        </p:attrNameLst>
                                      </p:cBhvr>
                                      <p:tavLst>
                                        <p:tav tm="0">
                                          <p:val>
                                            <p:strVal val="#ppt_x"/>
                                          </p:val>
                                        </p:tav>
                                        <p:tav tm="100000">
                                          <p:val>
                                            <p:strVal val="#ppt_x"/>
                                          </p:val>
                                        </p:tav>
                                      </p:tavLst>
                                    </p:anim>
                                    <p:anim calcmode="lin" valueType="num">
                                      <p:cBhvr additive="base">
                                        <p:cTn id="1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7" grpId="0" animBg="1"/>
      <p:bldP spid="1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942607_488974207838838_891478723_n.jp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0" y="-35955"/>
            <a:ext cx="9180514" cy="6885390"/>
          </a:xfrm>
          <a:prstGeom prst="rect">
            <a:avLst/>
          </a:prstGeom>
        </p:spPr>
      </p:pic>
    </p:spTree>
    <p:extLst>
      <p:ext uri="{BB962C8B-B14F-4D97-AF65-F5344CB8AC3E}">
        <p14:creationId xmlns:p14="http://schemas.microsoft.com/office/powerpoint/2010/main" xmlns="" val="3067688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uta_Huertera.tiff"/>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0" y="0"/>
            <a:ext cx="9144000" cy="6847166"/>
          </a:xfrm>
          <a:prstGeom prst="rect">
            <a:avLst/>
          </a:prstGeom>
        </p:spPr>
      </p:pic>
      <p:pic>
        <p:nvPicPr>
          <p:cNvPr id="3" name="Picture 2" descr="1238907_671009492911930_545457763_n.jpg"/>
          <p:cNvPicPr>
            <a:picLocks noChangeAspect="1"/>
          </p:cNvPicPr>
          <p:nvPr/>
        </p:nvPicPr>
        <p:blipFill rotWithShape="1">
          <a:blip r:embed="rId4">
            <a:extLst>
              <a:ext uri="{BEBA8EAE-BF5A-486C-A8C5-ECC9F3942E4B}">
                <a14:imgProps xmlns:a14="http://schemas.microsoft.com/office/drawing/2010/main" xmlns="">
                  <a14:imgLayer r:embed="rId5">
                    <a14:imgEffect>
                      <a14:backgroundRemoval t="0" b="13629" l="27975" r="46203">
                        <a14:foregroundMark x1="40759" y1="3612" x2="28987" y2="4105"/>
                        <a14:foregroundMark x1="30253" y1="5090" x2="41899" y2="5583"/>
                      </a14:backgroundRemoval>
                    </a14:imgEffect>
                  </a14:imgLayer>
                </a14:imgProps>
              </a:ext>
              <a:ext uri="{28A0092B-C50C-407E-A947-70E740481C1C}">
                <a14:useLocalDpi xmlns:a14="http://schemas.microsoft.com/office/drawing/2010/main" xmlns="" val="0"/>
              </a:ext>
            </a:extLst>
          </a:blip>
          <a:srcRect l="27789" r="57647" b="86419"/>
          <a:stretch/>
        </p:blipFill>
        <p:spPr>
          <a:xfrm>
            <a:off x="3384082" y="-69785"/>
            <a:ext cx="683794" cy="491537"/>
          </a:xfrm>
          <a:prstGeom prst="rect">
            <a:avLst/>
          </a:prstGeom>
        </p:spPr>
      </p:pic>
      <p:sp>
        <p:nvSpPr>
          <p:cNvPr id="4" name="Rectangle 3"/>
          <p:cNvSpPr/>
          <p:nvPr/>
        </p:nvSpPr>
        <p:spPr>
          <a:xfrm rot="21104969">
            <a:off x="2804951" y="3475231"/>
            <a:ext cx="488424" cy="125611"/>
          </a:xfrm>
          <a:prstGeom prst="rect">
            <a:avLst/>
          </a:prstGeom>
          <a:solidFill>
            <a:srgbClr val="008000"/>
          </a:solidFill>
          <a:ln>
            <a:solidFill>
              <a:srgbClr val="58942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rot="1244304" flipH="1">
            <a:off x="7686814" y="4364572"/>
            <a:ext cx="424727" cy="244773"/>
          </a:xfrm>
          <a:prstGeom prst="rect">
            <a:avLst/>
          </a:prstGeom>
          <a:solidFill>
            <a:srgbClr val="008000">
              <a:alpha val="62000"/>
            </a:srgbClr>
          </a:solidFill>
          <a:ln>
            <a:solidFill>
              <a:srgbClr val="58942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rot="179762" flipH="1" flipV="1">
            <a:off x="5958622" y="3898184"/>
            <a:ext cx="383459" cy="153645"/>
          </a:xfrm>
          <a:prstGeom prst="rect">
            <a:avLst/>
          </a:prstGeom>
          <a:solidFill>
            <a:srgbClr val="008000">
              <a:alpha val="62000"/>
            </a:srgbClr>
          </a:solidFill>
          <a:ln>
            <a:solidFill>
              <a:srgbClr val="58942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rot="1244304" flipH="1">
            <a:off x="5051770" y="3989501"/>
            <a:ext cx="276727" cy="172405"/>
          </a:xfrm>
          <a:prstGeom prst="rect">
            <a:avLst/>
          </a:prstGeom>
          <a:solidFill>
            <a:srgbClr val="008000">
              <a:alpha val="62000"/>
            </a:srgbClr>
          </a:solidFill>
          <a:ln>
            <a:solidFill>
              <a:srgbClr val="58942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41865" y="4813207"/>
            <a:ext cx="4521413" cy="2047916"/>
          </a:xfrm>
          <a:prstGeom prst="rect">
            <a:avLst/>
          </a:prstGeom>
          <a:solidFill>
            <a:schemeClr val="tx1"/>
          </a:solidFill>
          <a:ln>
            <a:noFill/>
          </a:ln>
          <a:effectLst/>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16" name="Rectangle 15"/>
          <p:cNvSpPr/>
          <p:nvPr/>
        </p:nvSpPr>
        <p:spPr>
          <a:xfrm rot="18723708" flipH="1" flipV="1">
            <a:off x="5741193" y="2901500"/>
            <a:ext cx="383459" cy="153645"/>
          </a:xfrm>
          <a:prstGeom prst="rect">
            <a:avLst/>
          </a:prstGeom>
          <a:solidFill>
            <a:srgbClr val="008000">
              <a:alpha val="62000"/>
            </a:srgbClr>
          </a:solidFill>
          <a:ln>
            <a:solidFill>
              <a:srgbClr val="58942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421809073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562608_391146187595049_541273093_n.jp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0" y="0"/>
            <a:ext cx="9144000" cy="6858000"/>
          </a:xfrm>
          <a:prstGeom prst="rect">
            <a:avLst/>
          </a:prstGeom>
        </p:spPr>
      </p:pic>
      <p:sp>
        <p:nvSpPr>
          <p:cNvPr id="7" name="TextBox 6"/>
          <p:cNvSpPr txBox="1"/>
          <p:nvPr/>
        </p:nvSpPr>
        <p:spPr>
          <a:xfrm rot="597849">
            <a:off x="4514650" y="600103"/>
            <a:ext cx="4329618" cy="646331"/>
          </a:xfrm>
          <a:prstGeom prst="rect">
            <a:avLst/>
          </a:prstGeom>
          <a:solidFill>
            <a:srgbClr val="953735"/>
          </a:solidFill>
        </p:spPr>
        <p:txBody>
          <a:bodyPr wrap="none" rtlCol="0">
            <a:spAutoFit/>
          </a:bodyPr>
          <a:lstStyle/>
          <a:p>
            <a:r>
              <a:rPr lang="en-CA" dirty="0" smtClean="0"/>
              <a:t>20-21% of our youth don’t finish high school</a:t>
            </a:r>
          </a:p>
          <a:p>
            <a:r>
              <a:rPr lang="en-CA" dirty="0"/>
              <a:t>48% in communities under poverty </a:t>
            </a:r>
            <a:r>
              <a:rPr lang="en-CA" dirty="0" smtClean="0"/>
              <a:t>level</a:t>
            </a:r>
            <a:endParaRPr lang="en-CA" dirty="0"/>
          </a:p>
        </p:txBody>
      </p:sp>
    </p:spTree>
    <p:extLst>
      <p:ext uri="{BB962C8B-B14F-4D97-AF65-F5344CB8AC3E}">
        <p14:creationId xmlns:p14="http://schemas.microsoft.com/office/powerpoint/2010/main" xmlns="" val="278846275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798541_761771140502431_1375866470_n.jpg"/>
          <p:cNvPicPr>
            <a:picLocks noChangeAspect="1"/>
          </p:cNvPicPr>
          <p:nvPr/>
        </p:nvPicPr>
        <p:blipFill>
          <a:blip r:embed="rId3">
            <a:alphaModFix amt="65000"/>
            <a:extLst>
              <a:ext uri="{BEBA8EAE-BF5A-486C-A8C5-ECC9F3942E4B}">
                <a14:imgProps xmlns:a14="http://schemas.microsoft.com/office/drawing/2010/main" xmlns="">
                  <a14:imgLayer r:embed="rId4">
                    <a14:imgEffect>
                      <a14:saturation sat="400000"/>
                    </a14:imgEffect>
                    <a14:imgEffect>
                      <a14:brightnessContrast bright="40000" contrast="-40000"/>
                    </a14:imgEffect>
                  </a14:imgLayer>
                </a14:imgProps>
              </a:ext>
              <a:ext uri="{28A0092B-C50C-407E-A947-70E740481C1C}">
                <a14:useLocalDpi xmlns:a14="http://schemas.microsoft.com/office/drawing/2010/main" xmlns="" val="0"/>
              </a:ext>
            </a:extLst>
          </a:blip>
          <a:stretch>
            <a:fillRect/>
          </a:stretch>
        </p:blipFill>
        <p:spPr>
          <a:xfrm>
            <a:off x="0" y="0"/>
            <a:ext cx="9144000" cy="6858000"/>
          </a:xfrm>
          <a:prstGeom prst="rect">
            <a:avLst/>
          </a:prstGeom>
        </p:spPr>
      </p:pic>
      <p:graphicFrame>
        <p:nvGraphicFramePr>
          <p:cNvPr id="2" name="Diagram 1"/>
          <p:cNvGraphicFramePr/>
          <p:nvPr>
            <p:extLst>
              <p:ext uri="{D42A27DB-BD31-4B8C-83A1-F6EECF244321}">
                <p14:modId xmlns:p14="http://schemas.microsoft.com/office/powerpoint/2010/main" xmlns="" val="578169430"/>
              </p:ext>
            </p:extLst>
          </p:nvPr>
        </p:nvGraphicFramePr>
        <p:xfrm>
          <a:off x="159324" y="27018"/>
          <a:ext cx="8839425" cy="647127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xmlns="" val="29643475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3198"/>
            <a:ext cx="8229600" cy="1143000"/>
          </a:xfrm>
        </p:spPr>
        <p:txBody>
          <a:bodyPr>
            <a:normAutofit/>
          </a:bodyPr>
          <a:lstStyle/>
          <a:p>
            <a:r>
              <a:rPr lang="en-US" sz="3600" b="1" dirty="0" err="1" smtClean="0"/>
              <a:t>Educacion</a:t>
            </a:r>
            <a:r>
              <a:rPr lang="en-US" sz="3600" b="1" dirty="0" smtClean="0"/>
              <a:t> </a:t>
            </a:r>
            <a:r>
              <a:rPr lang="en-US" sz="3600" b="1" dirty="0" err="1" smtClean="0"/>
              <a:t>ambiental</a:t>
            </a:r>
            <a:r>
              <a:rPr lang="en-US" sz="3600" b="1" dirty="0" smtClean="0"/>
              <a:t>  </a:t>
            </a:r>
            <a:r>
              <a:rPr lang="en-US" sz="3600" b="1" dirty="0" err="1" smtClean="0"/>
              <a:t>en</a:t>
            </a:r>
            <a:r>
              <a:rPr lang="en-US" sz="3600" b="1" smtClean="0"/>
              <a:t>  escuelas</a:t>
            </a:r>
            <a:r>
              <a:rPr lang="en-US" sz="3600" b="1" dirty="0" smtClean="0"/>
              <a:t> :</a:t>
            </a:r>
            <a:endParaRPr lang="en-US" sz="3600" b="1" dirty="0"/>
          </a:p>
        </p:txBody>
      </p:sp>
      <p:sp>
        <p:nvSpPr>
          <p:cNvPr id="3" name="Text Placeholder 2"/>
          <p:cNvSpPr>
            <a:spLocks noGrp="1"/>
          </p:cNvSpPr>
          <p:nvPr>
            <p:ph type="body" idx="1"/>
          </p:nvPr>
        </p:nvSpPr>
        <p:spPr>
          <a:xfrm>
            <a:off x="457200" y="875360"/>
            <a:ext cx="4040188" cy="639762"/>
          </a:xfrm>
        </p:spPr>
        <p:txBody>
          <a:bodyPr>
            <a:noAutofit/>
          </a:bodyPr>
          <a:lstStyle/>
          <a:p>
            <a:pPr algn="ctr"/>
            <a:r>
              <a:rPr lang="es-ES_tradnl" sz="1800" dirty="0" smtClean="0">
                <a:solidFill>
                  <a:srgbClr val="0070C0"/>
                </a:solidFill>
              </a:rPr>
              <a:t>EDRA- Estudiantes Dispuestos a la Restauración Ambiental </a:t>
            </a:r>
            <a:endParaRPr lang="es-ES_tradnl" sz="1800" dirty="0">
              <a:solidFill>
                <a:srgbClr val="0070C0"/>
              </a:solidFill>
            </a:endParaRPr>
          </a:p>
        </p:txBody>
      </p:sp>
      <p:sp>
        <p:nvSpPr>
          <p:cNvPr id="4" name="Content Placeholder 3"/>
          <p:cNvSpPr>
            <a:spLocks noGrp="1"/>
          </p:cNvSpPr>
          <p:nvPr>
            <p:ph sz="half" idx="2"/>
          </p:nvPr>
        </p:nvSpPr>
        <p:spPr>
          <a:xfrm>
            <a:off x="236241" y="1491817"/>
            <a:ext cx="4480327" cy="1620780"/>
          </a:xfrm>
        </p:spPr>
        <p:txBody>
          <a:bodyPr>
            <a:normAutofit fontScale="92500" lnSpcReduction="20000"/>
          </a:bodyPr>
          <a:lstStyle/>
          <a:p>
            <a:r>
              <a:rPr lang="en-US" sz="2000" dirty="0" err="1" smtClean="0"/>
              <a:t>Educacion</a:t>
            </a:r>
            <a:r>
              <a:rPr lang="en-US" sz="2000" dirty="0" smtClean="0"/>
              <a:t> </a:t>
            </a:r>
            <a:r>
              <a:rPr lang="en-US" sz="2000" dirty="0" err="1" smtClean="0"/>
              <a:t>ambiental</a:t>
            </a:r>
            <a:r>
              <a:rPr lang="en-US" sz="2000" dirty="0" smtClean="0"/>
              <a:t> </a:t>
            </a:r>
            <a:r>
              <a:rPr lang="en-US" sz="2000" dirty="0" err="1" smtClean="0"/>
              <a:t>en</a:t>
            </a:r>
            <a:r>
              <a:rPr lang="en-US" sz="2000" dirty="0" smtClean="0"/>
              <a:t> dos </a:t>
            </a:r>
            <a:r>
              <a:rPr lang="en-US" sz="2000" dirty="0" err="1" smtClean="0"/>
              <a:t>escuelas</a:t>
            </a:r>
            <a:r>
              <a:rPr lang="en-US" sz="2000" dirty="0" smtClean="0"/>
              <a:t> </a:t>
            </a:r>
            <a:r>
              <a:rPr lang="en-US" sz="2000" dirty="0" err="1" smtClean="0"/>
              <a:t>intermedias</a:t>
            </a:r>
            <a:r>
              <a:rPr lang="en-US" sz="2000" dirty="0" smtClean="0"/>
              <a:t> y </a:t>
            </a:r>
            <a:r>
              <a:rPr lang="en-US" sz="2000" dirty="0" err="1" smtClean="0"/>
              <a:t>una</a:t>
            </a:r>
            <a:r>
              <a:rPr lang="en-US" sz="2000" dirty="0" smtClean="0"/>
              <a:t> superior del </a:t>
            </a:r>
            <a:r>
              <a:rPr lang="en-US" sz="2000" dirty="0" err="1" smtClean="0"/>
              <a:t>distrito</a:t>
            </a:r>
            <a:endParaRPr lang="en-US" sz="2000" dirty="0" smtClean="0"/>
          </a:p>
          <a:p>
            <a:r>
              <a:rPr lang="en-US" sz="2000" dirty="0" err="1" smtClean="0"/>
              <a:t>Logrs</a:t>
            </a:r>
            <a:r>
              <a:rPr lang="en-US" sz="2000" dirty="0" smtClean="0"/>
              <a:t> : </a:t>
            </a:r>
            <a:r>
              <a:rPr lang="en-US" sz="2000" dirty="0" err="1" smtClean="0"/>
              <a:t>ventas</a:t>
            </a:r>
            <a:r>
              <a:rPr lang="en-US" sz="2000" dirty="0" smtClean="0"/>
              <a:t> de </a:t>
            </a:r>
            <a:r>
              <a:rPr lang="en-US" sz="2000" dirty="0" err="1" smtClean="0"/>
              <a:t>productos,viaje</a:t>
            </a:r>
            <a:r>
              <a:rPr lang="en-US" sz="2000" dirty="0" smtClean="0"/>
              <a:t> a </a:t>
            </a:r>
            <a:r>
              <a:rPr lang="en-US" sz="2000" dirty="0" err="1" smtClean="0"/>
              <a:t>mexico</a:t>
            </a:r>
            <a:r>
              <a:rPr lang="en-US" sz="2000" dirty="0" smtClean="0"/>
              <a:t> para </a:t>
            </a:r>
            <a:r>
              <a:rPr lang="en-US" sz="2000" dirty="0" err="1" smtClean="0"/>
              <a:t>presentar</a:t>
            </a:r>
            <a:r>
              <a:rPr lang="en-US" sz="2000" dirty="0" smtClean="0"/>
              <a:t> </a:t>
            </a:r>
            <a:r>
              <a:rPr lang="en-US" sz="2000" dirty="0" err="1" smtClean="0"/>
              <a:t>nuestro</a:t>
            </a:r>
            <a:r>
              <a:rPr lang="en-US" sz="2000" dirty="0" smtClean="0"/>
              <a:t> </a:t>
            </a:r>
            <a:r>
              <a:rPr lang="en-US" sz="2000" dirty="0" err="1" smtClean="0"/>
              <a:t>trabajo</a:t>
            </a:r>
            <a:r>
              <a:rPr lang="en-US" sz="2000" dirty="0" smtClean="0"/>
              <a:t> , </a:t>
            </a:r>
            <a:r>
              <a:rPr lang="en-US" sz="2000" dirty="0" err="1" smtClean="0"/>
              <a:t>premio</a:t>
            </a:r>
            <a:r>
              <a:rPr lang="en-US" sz="2000" dirty="0" smtClean="0"/>
              <a:t> de la EPA </a:t>
            </a:r>
            <a:r>
              <a:rPr lang="en-US" sz="2000" dirty="0"/>
              <a:t>Environmental Quality </a:t>
            </a:r>
            <a:r>
              <a:rPr lang="en-US" sz="2000" dirty="0" smtClean="0"/>
              <a:t>Awards.</a:t>
            </a:r>
            <a:endParaRPr lang="es-ES_tradnl" sz="2000" dirty="0" smtClean="0"/>
          </a:p>
        </p:txBody>
      </p:sp>
      <p:sp>
        <p:nvSpPr>
          <p:cNvPr id="5" name="Text Placeholder 4"/>
          <p:cNvSpPr>
            <a:spLocks noGrp="1"/>
          </p:cNvSpPr>
          <p:nvPr>
            <p:ph type="body" sz="quarter" idx="3"/>
          </p:nvPr>
        </p:nvSpPr>
        <p:spPr>
          <a:xfrm>
            <a:off x="4662911" y="698583"/>
            <a:ext cx="4041775" cy="639762"/>
          </a:xfrm>
        </p:spPr>
        <p:txBody>
          <a:bodyPr>
            <a:normAutofit/>
          </a:bodyPr>
          <a:lstStyle/>
          <a:p>
            <a:pPr algn="ctr"/>
            <a:r>
              <a:rPr lang="en-US" dirty="0" err="1" smtClean="0">
                <a:solidFill>
                  <a:srgbClr val="0070C0"/>
                </a:solidFill>
              </a:rPr>
              <a:t>Patrulleros</a:t>
            </a:r>
            <a:r>
              <a:rPr lang="en-US" dirty="0" smtClean="0">
                <a:solidFill>
                  <a:srgbClr val="0070C0"/>
                </a:solidFill>
              </a:rPr>
              <a:t> del </a:t>
            </a:r>
            <a:r>
              <a:rPr lang="en-US" dirty="0" err="1" smtClean="0">
                <a:solidFill>
                  <a:srgbClr val="0070C0"/>
                </a:solidFill>
              </a:rPr>
              <a:t>Ambiente</a:t>
            </a:r>
            <a:endParaRPr lang="en-US" dirty="0">
              <a:solidFill>
                <a:srgbClr val="0070C0"/>
              </a:solidFill>
            </a:endParaRPr>
          </a:p>
        </p:txBody>
      </p:sp>
      <p:sp>
        <p:nvSpPr>
          <p:cNvPr id="6" name="Content Placeholder 5"/>
          <p:cNvSpPr>
            <a:spLocks noGrp="1"/>
          </p:cNvSpPr>
          <p:nvPr>
            <p:ph sz="quarter" idx="4"/>
          </p:nvPr>
        </p:nvSpPr>
        <p:spPr>
          <a:xfrm>
            <a:off x="4823885" y="1287530"/>
            <a:ext cx="4498975" cy="3951288"/>
          </a:xfrm>
        </p:spPr>
        <p:txBody>
          <a:bodyPr>
            <a:normAutofit/>
          </a:bodyPr>
          <a:lstStyle/>
          <a:p>
            <a:r>
              <a:rPr lang="en-US" sz="2000" dirty="0" smtClean="0"/>
              <a:t> </a:t>
            </a:r>
            <a:r>
              <a:rPr lang="en-US" sz="2000" dirty="0"/>
              <a:t>8 </a:t>
            </a:r>
            <a:r>
              <a:rPr lang="en-US" sz="2000" dirty="0" err="1" smtClean="0"/>
              <a:t>programas</a:t>
            </a:r>
            <a:r>
              <a:rPr lang="en-US" sz="2000" dirty="0" smtClean="0"/>
              <a:t> </a:t>
            </a:r>
            <a:r>
              <a:rPr lang="en-US" sz="2000" dirty="0" err="1" smtClean="0"/>
              <a:t>en</a:t>
            </a:r>
            <a:r>
              <a:rPr lang="en-US" sz="2000" dirty="0" smtClean="0"/>
              <a:t> </a:t>
            </a:r>
            <a:r>
              <a:rPr lang="en-US" sz="2000" dirty="0" err="1" smtClean="0"/>
              <a:t>escuelas</a:t>
            </a:r>
            <a:r>
              <a:rPr lang="en-US" sz="2000" dirty="0" smtClean="0"/>
              <a:t> </a:t>
            </a:r>
            <a:r>
              <a:rPr lang="en-US" sz="2000" dirty="0" err="1" smtClean="0"/>
              <a:t>elementales</a:t>
            </a:r>
            <a:r>
              <a:rPr lang="en-US" sz="2000" dirty="0" smtClean="0"/>
              <a:t> del </a:t>
            </a:r>
            <a:r>
              <a:rPr lang="en-US" sz="2000" dirty="0" err="1" smtClean="0"/>
              <a:t>distritoelementary</a:t>
            </a:r>
            <a:r>
              <a:rPr lang="en-US" sz="2000" dirty="0" smtClean="0"/>
              <a:t>.</a:t>
            </a:r>
            <a:endParaRPr lang="es-ES_tradnl" sz="2000" dirty="0" smtClean="0"/>
          </a:p>
        </p:txBody>
      </p:sp>
      <p:pic>
        <p:nvPicPr>
          <p:cNvPr id="11" name="Picture 10" descr="photo.jp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4555595" y="2146620"/>
            <a:ext cx="4443056" cy="4443056"/>
          </a:xfrm>
          <a:prstGeom prst="rect">
            <a:avLst/>
          </a:prstGeom>
        </p:spPr>
      </p:pic>
      <p:graphicFrame>
        <p:nvGraphicFramePr>
          <p:cNvPr id="9" name="Diagram 8"/>
          <p:cNvGraphicFramePr/>
          <p:nvPr>
            <p:extLst>
              <p:ext uri="{D42A27DB-BD31-4B8C-83A1-F6EECF244321}">
                <p14:modId xmlns:p14="http://schemas.microsoft.com/office/powerpoint/2010/main" xmlns="" val="4227292533"/>
              </p:ext>
            </p:extLst>
          </p:nvPr>
        </p:nvGraphicFramePr>
        <p:xfrm>
          <a:off x="164698" y="2899631"/>
          <a:ext cx="6096000"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xmlns="" val="170400404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descr="Puerto_Rico_(orthographic_projection).png"/>
          <p:cNvPicPr>
            <a:picLocks noChangeAspect="1"/>
          </p:cNvPicPr>
          <p:nvPr/>
        </p:nvPicPr>
        <p:blipFill>
          <a:blip r:embed="rId3">
            <a:extLst>
              <a:ext uri="{BEBA8EAE-BF5A-486C-A8C5-ECC9F3942E4B}">
                <a14:imgProps xmlns:a14="http://schemas.microsoft.com/office/drawing/2010/main" xmlns="">
                  <a14:imgLayer r:embed="rId4">
                    <a14:imgEffect>
                      <a14:backgroundRemoval t="185" b="100000" l="0" r="100000">
                        <a14:foregroundMark x1="86322" y1="57671" x2="51017" y2="739"/>
                        <a14:foregroundMark x1="54713" y1="51017" x2="70425" y2="4806"/>
                        <a14:foregroundMark x1="97412" y1="31608" x2="71349" y2="23290"/>
                        <a14:foregroundMark x1="46765" y1="36229" x2="40850" y2="43068"/>
                        <a14:foregroundMark x1="47874" y1="82625" x2="12015" y2="19409"/>
                      </a14:backgroundRemoval>
                    </a14:imgEffect>
                  </a14:imgLayer>
                </a14:imgProps>
              </a:ext>
              <a:ext uri="{28A0092B-C50C-407E-A947-70E740481C1C}">
                <a14:useLocalDpi xmlns:a14="http://schemas.microsoft.com/office/drawing/2010/main" xmlns="" val="0"/>
              </a:ext>
            </a:extLst>
          </a:blip>
          <a:stretch>
            <a:fillRect/>
          </a:stretch>
        </p:blipFill>
        <p:spPr>
          <a:xfrm>
            <a:off x="1053215" y="0"/>
            <a:ext cx="6858000" cy="6858000"/>
          </a:xfrm>
          <a:prstGeom prst="rect">
            <a:avLst/>
          </a:prstGeom>
        </p:spPr>
      </p:pic>
    </p:spTree>
    <p:extLst>
      <p:ext uri="{BB962C8B-B14F-4D97-AF65-F5344CB8AC3E}">
        <p14:creationId xmlns:p14="http://schemas.microsoft.com/office/powerpoint/2010/main" xmlns="" val="4146973529"/>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Observando_Huerto_Emilio_12_feb_2013.JP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0" y="1109087"/>
            <a:ext cx="9107703" cy="5044554"/>
          </a:xfrm>
          <a:prstGeom prst="rect">
            <a:avLst/>
          </a:prstGeom>
        </p:spPr>
      </p:pic>
      <p:sp>
        <p:nvSpPr>
          <p:cNvPr id="4" name="TextBox 3"/>
          <p:cNvSpPr txBox="1"/>
          <p:nvPr/>
        </p:nvSpPr>
        <p:spPr>
          <a:xfrm>
            <a:off x="3954162" y="134585"/>
            <a:ext cx="5111280" cy="769441"/>
          </a:xfrm>
          <a:prstGeom prst="rect">
            <a:avLst/>
          </a:prstGeom>
          <a:solidFill>
            <a:schemeClr val="accent2">
              <a:lumMod val="60000"/>
              <a:lumOff val="40000"/>
              <a:alpha val="88000"/>
            </a:schemeClr>
          </a:solidFill>
        </p:spPr>
        <p:txBody>
          <a:bodyPr wrap="square" rtlCol="0">
            <a:spAutoFit/>
          </a:bodyPr>
          <a:lstStyle/>
          <a:p>
            <a:r>
              <a:rPr lang="en-US" sz="4400" b="1" dirty="0" err="1" smtClean="0"/>
              <a:t>Salones</a:t>
            </a:r>
            <a:r>
              <a:rPr lang="en-US" sz="4400" b="1" dirty="0" smtClean="0"/>
              <a:t> de </a:t>
            </a:r>
            <a:r>
              <a:rPr lang="en-US" sz="4400" b="1" dirty="0" err="1" smtClean="0"/>
              <a:t>claces</a:t>
            </a:r>
            <a:endParaRPr lang="en-US" sz="4400" b="1" dirty="0"/>
          </a:p>
        </p:txBody>
      </p:sp>
    </p:spTree>
    <p:extLst>
      <p:ext uri="{BB962C8B-B14F-4D97-AF65-F5344CB8AC3E}">
        <p14:creationId xmlns:p14="http://schemas.microsoft.com/office/powerpoint/2010/main" xmlns="" val="21815312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014453_792283797451165_8240161099436578398_n.jp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0" y="0"/>
            <a:ext cx="9144000" cy="6858000"/>
          </a:xfrm>
          <a:prstGeom prst="rect">
            <a:avLst/>
          </a:prstGeom>
        </p:spPr>
      </p:pic>
      <p:sp>
        <p:nvSpPr>
          <p:cNvPr id="3" name="TextBox 2"/>
          <p:cNvSpPr txBox="1"/>
          <p:nvPr/>
        </p:nvSpPr>
        <p:spPr>
          <a:xfrm>
            <a:off x="6728795" y="224087"/>
            <a:ext cx="2198102" cy="1077218"/>
          </a:xfrm>
          <a:prstGeom prst="rect">
            <a:avLst/>
          </a:prstGeom>
          <a:solidFill>
            <a:srgbClr val="D99694"/>
          </a:solidFill>
        </p:spPr>
        <p:txBody>
          <a:bodyPr wrap="square" rtlCol="0">
            <a:spAutoFit/>
          </a:bodyPr>
          <a:lstStyle/>
          <a:p>
            <a:r>
              <a:rPr lang="en-US" sz="3200" b="1" dirty="0" err="1" smtClean="0"/>
              <a:t>Reconectamos</a:t>
            </a:r>
            <a:r>
              <a:rPr lang="en-US" sz="3200" b="1" dirty="0" smtClean="0"/>
              <a:t> </a:t>
            </a:r>
            <a:endParaRPr lang="en-US" sz="3200" b="1" dirty="0"/>
          </a:p>
        </p:txBody>
      </p:sp>
    </p:spTree>
    <p:extLst>
      <p:ext uri="{BB962C8B-B14F-4D97-AF65-F5344CB8AC3E}">
        <p14:creationId xmlns:p14="http://schemas.microsoft.com/office/powerpoint/2010/main" xmlns="" val="293669490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0320.JPG"/>
          <p:cNvPicPr>
            <a:picLocks noChangeAspect="1"/>
          </p:cNvPicPr>
          <p:nvPr/>
        </p:nvPicPr>
        <p:blipFill rotWithShape="1">
          <a:blip r:embed="rId3">
            <a:extLst>
              <a:ext uri="{28A0092B-C50C-407E-A947-70E740481C1C}">
                <a14:useLocalDpi xmlns:a14="http://schemas.microsoft.com/office/drawing/2010/main" xmlns="" val="0"/>
              </a:ext>
            </a:extLst>
          </a:blip>
          <a:srcRect t="54459"/>
          <a:stretch/>
        </p:blipFill>
        <p:spPr>
          <a:xfrm>
            <a:off x="0" y="3734786"/>
            <a:ext cx="9144000" cy="3123214"/>
          </a:xfrm>
          <a:prstGeom prst="rect">
            <a:avLst/>
          </a:prstGeom>
        </p:spPr>
      </p:pic>
      <p:pic>
        <p:nvPicPr>
          <p:cNvPr id="3" name="Picture 2" descr="IMG_0231.JPG"/>
          <p:cNvPicPr>
            <a:picLocks noChangeAspect="1"/>
          </p:cNvPicPr>
          <p:nvPr/>
        </p:nvPicPr>
        <p:blipFill rotWithShape="1">
          <a:blip r:embed="rId4">
            <a:extLst>
              <a:ext uri="{28A0092B-C50C-407E-A947-70E740481C1C}">
                <a14:useLocalDpi xmlns:a14="http://schemas.microsoft.com/office/drawing/2010/main" xmlns="" val="0"/>
              </a:ext>
            </a:extLst>
          </a:blip>
          <a:srcRect l="14878" t="31685" b="26411"/>
          <a:stretch/>
        </p:blipFill>
        <p:spPr>
          <a:xfrm>
            <a:off x="-21296" y="1"/>
            <a:ext cx="9165296" cy="3734786"/>
          </a:xfrm>
          <a:prstGeom prst="rect">
            <a:avLst/>
          </a:prstGeom>
        </p:spPr>
      </p:pic>
      <p:sp>
        <p:nvSpPr>
          <p:cNvPr id="4" name="TextBox 3"/>
          <p:cNvSpPr txBox="1"/>
          <p:nvPr/>
        </p:nvSpPr>
        <p:spPr>
          <a:xfrm>
            <a:off x="229697" y="218504"/>
            <a:ext cx="6796353" cy="523220"/>
          </a:xfrm>
          <a:prstGeom prst="rect">
            <a:avLst/>
          </a:prstGeom>
          <a:solidFill>
            <a:srgbClr val="D99694">
              <a:alpha val="77000"/>
            </a:srgbClr>
          </a:solidFill>
        </p:spPr>
        <p:txBody>
          <a:bodyPr wrap="square" rtlCol="0">
            <a:spAutoFit/>
          </a:bodyPr>
          <a:lstStyle/>
          <a:p>
            <a:r>
              <a:rPr lang="en-US" sz="2800" dirty="0" smtClean="0"/>
              <a:t>Promotes cultural exchange and tolerance</a:t>
            </a:r>
            <a:endParaRPr lang="en-US" sz="2800" dirty="0"/>
          </a:p>
        </p:txBody>
      </p:sp>
    </p:spTree>
    <p:extLst>
      <p:ext uri="{BB962C8B-B14F-4D97-AF65-F5344CB8AC3E}">
        <p14:creationId xmlns:p14="http://schemas.microsoft.com/office/powerpoint/2010/main" xmlns="" val="14054886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36106_558624954192105_1847992528_n.jp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0" y="0"/>
            <a:ext cx="6607969" cy="6858000"/>
          </a:xfrm>
          <a:prstGeom prst="rect">
            <a:avLst/>
          </a:prstGeom>
        </p:spPr>
      </p:pic>
      <p:pic>
        <p:nvPicPr>
          <p:cNvPr id="3" name="Picture 2" descr="Pepinillo.jpg"/>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6607969" y="1"/>
            <a:ext cx="2536031" cy="3381374"/>
          </a:xfrm>
          <a:prstGeom prst="rect">
            <a:avLst/>
          </a:prstGeom>
        </p:spPr>
      </p:pic>
      <p:pic>
        <p:nvPicPr>
          <p:cNvPr id="4" name="Picture 3" descr="1378655_565873486800585_1533811631_n.jpg"/>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6607969" y="3381375"/>
            <a:ext cx="3167063" cy="4222750"/>
          </a:xfrm>
          <a:prstGeom prst="rect">
            <a:avLst/>
          </a:prstGeom>
        </p:spPr>
      </p:pic>
      <p:sp>
        <p:nvSpPr>
          <p:cNvPr id="5" name="TextBox 4"/>
          <p:cNvSpPr txBox="1"/>
          <p:nvPr/>
        </p:nvSpPr>
        <p:spPr>
          <a:xfrm>
            <a:off x="73723" y="133705"/>
            <a:ext cx="4516381" cy="523220"/>
          </a:xfrm>
          <a:prstGeom prst="rect">
            <a:avLst/>
          </a:prstGeom>
          <a:solidFill>
            <a:srgbClr val="D99694"/>
          </a:solidFill>
        </p:spPr>
        <p:txBody>
          <a:bodyPr wrap="square" rtlCol="0">
            <a:spAutoFit/>
          </a:bodyPr>
          <a:lstStyle/>
          <a:p>
            <a:r>
              <a:rPr lang="en-US" sz="2800" dirty="0" err="1" smtClean="0"/>
              <a:t>dan</a:t>
            </a:r>
            <a:r>
              <a:rPr lang="en-US" sz="2800" dirty="0" smtClean="0"/>
              <a:t> </a:t>
            </a:r>
            <a:r>
              <a:rPr lang="en-US" sz="2800" dirty="0" err="1" smtClean="0"/>
              <a:t>sentido</a:t>
            </a:r>
            <a:r>
              <a:rPr lang="en-US" sz="2800" dirty="0" smtClean="0"/>
              <a:t> de </a:t>
            </a:r>
            <a:r>
              <a:rPr lang="en-US" sz="2800" dirty="0" err="1" smtClean="0"/>
              <a:t>comunidad</a:t>
            </a:r>
            <a:endParaRPr lang="en-US" sz="2800" dirty="0"/>
          </a:p>
        </p:txBody>
      </p:sp>
    </p:spTree>
    <p:extLst>
      <p:ext uri="{BB962C8B-B14F-4D97-AF65-F5344CB8AC3E}">
        <p14:creationId xmlns:p14="http://schemas.microsoft.com/office/powerpoint/2010/main" xmlns="" val="193913826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737" y="-323858"/>
            <a:ext cx="7856242" cy="1143000"/>
          </a:xfrm>
        </p:spPr>
        <p:txBody>
          <a:bodyPr>
            <a:normAutofit/>
          </a:bodyPr>
          <a:lstStyle/>
          <a:p>
            <a:r>
              <a:rPr lang="en-US" sz="3600" dirty="0"/>
              <a:t>Environmental </a:t>
            </a:r>
            <a:r>
              <a:rPr lang="en-US" sz="3600" dirty="0" smtClean="0"/>
              <a:t>education in community:</a:t>
            </a:r>
            <a:endParaRPr lang="en-US" sz="3600" dirty="0"/>
          </a:p>
        </p:txBody>
      </p:sp>
      <p:graphicFrame>
        <p:nvGraphicFramePr>
          <p:cNvPr id="8" name="Content Placeholder 7"/>
          <p:cNvGraphicFramePr>
            <a:graphicFrameLocks noGrp="1"/>
          </p:cNvGraphicFramePr>
          <p:nvPr>
            <p:ph sz="half" idx="2"/>
            <p:extLst>
              <p:ext uri="{D42A27DB-BD31-4B8C-83A1-F6EECF244321}">
                <p14:modId xmlns:p14="http://schemas.microsoft.com/office/powerpoint/2010/main" xmlns="" val="877177338"/>
              </p:ext>
            </p:extLst>
          </p:nvPr>
        </p:nvGraphicFramePr>
        <p:xfrm>
          <a:off x="2767913" y="400255"/>
          <a:ext cx="3934825" cy="64577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 name="Picture 9" descr="10405359_703830626338203_5543902711139028507_n.jpg"/>
          <p:cNvPicPr>
            <a:picLocks noChangeAspect="1"/>
          </p:cNvPicPr>
          <p:nvPr/>
        </p:nvPicPr>
        <p:blipFill>
          <a:blip r:embed="rId8">
            <a:extLst>
              <a:ext uri="{28A0092B-C50C-407E-A947-70E740481C1C}">
                <a14:useLocalDpi xmlns:a14="http://schemas.microsoft.com/office/drawing/2010/main" xmlns="" val="0"/>
              </a:ext>
            </a:extLst>
          </a:blip>
          <a:stretch>
            <a:fillRect/>
          </a:stretch>
        </p:blipFill>
        <p:spPr>
          <a:xfrm>
            <a:off x="5508757" y="4150188"/>
            <a:ext cx="3610415" cy="2707811"/>
          </a:xfrm>
          <a:prstGeom prst="ellipse">
            <a:avLst/>
          </a:prstGeom>
          <a:ln>
            <a:noFill/>
          </a:ln>
          <a:effectLst>
            <a:softEdge rad="112500"/>
          </a:effectLst>
        </p:spPr>
      </p:pic>
      <p:pic>
        <p:nvPicPr>
          <p:cNvPr id="11" name="Picture 10" descr="IMG_20130208_141906.jpg"/>
          <p:cNvPicPr>
            <a:picLocks noChangeAspect="1"/>
          </p:cNvPicPr>
          <p:nvPr/>
        </p:nvPicPr>
        <p:blipFill>
          <a:blip r:embed="rId9">
            <a:extLst>
              <a:ext uri="{28A0092B-C50C-407E-A947-70E740481C1C}">
                <a14:useLocalDpi xmlns:a14="http://schemas.microsoft.com/office/drawing/2010/main" xmlns="" val="0"/>
              </a:ext>
            </a:extLst>
          </a:blip>
          <a:stretch>
            <a:fillRect/>
          </a:stretch>
        </p:blipFill>
        <p:spPr>
          <a:xfrm>
            <a:off x="143088" y="2125318"/>
            <a:ext cx="4042136" cy="3031603"/>
          </a:xfrm>
          <a:prstGeom prst="ellipse">
            <a:avLst/>
          </a:prstGeom>
          <a:ln>
            <a:noFill/>
          </a:ln>
          <a:effectLst>
            <a:softEdge rad="112500"/>
          </a:effectLst>
        </p:spPr>
      </p:pic>
      <p:pic>
        <p:nvPicPr>
          <p:cNvPr id="12" name="Picture 11" descr="IMG_2275.JPG"/>
          <p:cNvPicPr>
            <a:picLocks noChangeAspect="1"/>
          </p:cNvPicPr>
          <p:nvPr/>
        </p:nvPicPr>
        <p:blipFill>
          <a:blip r:embed="rId10">
            <a:extLst>
              <a:ext uri="{28A0092B-C50C-407E-A947-70E740481C1C}">
                <a14:useLocalDpi xmlns:a14="http://schemas.microsoft.com/office/drawing/2010/main" xmlns="" val="0"/>
              </a:ext>
            </a:extLst>
          </a:blip>
          <a:stretch>
            <a:fillRect/>
          </a:stretch>
        </p:blipFill>
        <p:spPr>
          <a:xfrm>
            <a:off x="5425206" y="632800"/>
            <a:ext cx="3640307" cy="2730230"/>
          </a:xfrm>
          <a:prstGeom prst="ellipse">
            <a:avLst/>
          </a:prstGeom>
          <a:ln>
            <a:noFill/>
          </a:ln>
          <a:effectLst>
            <a:softEdge rad="112500"/>
          </a:effectLst>
        </p:spPr>
      </p:pic>
    </p:spTree>
    <p:extLst>
      <p:ext uri="{BB962C8B-B14F-4D97-AF65-F5344CB8AC3E}">
        <p14:creationId xmlns:p14="http://schemas.microsoft.com/office/powerpoint/2010/main" xmlns="" val="1499051280"/>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477243_484057724997153_1245146513_o.jp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0" y="1"/>
            <a:ext cx="9143999" cy="6857999"/>
          </a:xfrm>
          <a:prstGeom prst="rect">
            <a:avLst/>
          </a:prstGeom>
        </p:spPr>
      </p:pic>
      <p:sp>
        <p:nvSpPr>
          <p:cNvPr id="3" name="Oval 2"/>
          <p:cNvSpPr/>
          <p:nvPr/>
        </p:nvSpPr>
        <p:spPr>
          <a:xfrm>
            <a:off x="6662057" y="990600"/>
            <a:ext cx="2079172" cy="1295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smtClean="0"/>
              <a:t>Foros</a:t>
            </a:r>
            <a:r>
              <a:rPr lang="en-US" sz="2000" b="1" dirty="0" smtClean="0"/>
              <a:t> de </a:t>
            </a:r>
            <a:r>
              <a:rPr lang="en-US" sz="2000" b="1" dirty="0" err="1" smtClean="0"/>
              <a:t>peliculas</a:t>
            </a:r>
            <a:endParaRPr lang="es-PR" sz="2000" b="1" dirty="0"/>
          </a:p>
        </p:txBody>
      </p:sp>
    </p:spTree>
    <p:extLst>
      <p:ext uri="{BB962C8B-B14F-4D97-AF65-F5344CB8AC3E}">
        <p14:creationId xmlns:p14="http://schemas.microsoft.com/office/powerpoint/2010/main" xmlns="" val="34802696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6123" y="722961"/>
            <a:ext cx="4040188" cy="639762"/>
          </a:xfrm>
        </p:spPr>
        <p:txBody>
          <a:bodyPr/>
          <a:lstStyle/>
          <a:p>
            <a:pPr algn="ctr"/>
            <a:r>
              <a:rPr lang="en-US" dirty="0" err="1" smtClean="0"/>
              <a:t>Huertos</a:t>
            </a:r>
            <a:r>
              <a:rPr lang="en-US" dirty="0" smtClean="0"/>
              <a:t> </a:t>
            </a:r>
            <a:r>
              <a:rPr lang="en-US" dirty="0" err="1" smtClean="0"/>
              <a:t>Escolares</a:t>
            </a:r>
            <a:endParaRPr lang="en-US" dirty="0"/>
          </a:p>
        </p:txBody>
      </p:sp>
      <p:sp>
        <p:nvSpPr>
          <p:cNvPr id="4" name="Content Placeholder 3"/>
          <p:cNvSpPr>
            <a:spLocks noGrp="1"/>
          </p:cNvSpPr>
          <p:nvPr>
            <p:ph sz="half" idx="2"/>
          </p:nvPr>
        </p:nvSpPr>
        <p:spPr>
          <a:xfrm>
            <a:off x="1313584" y="1362722"/>
            <a:ext cx="3872727" cy="5495278"/>
          </a:xfrm>
        </p:spPr>
        <p:txBody>
          <a:bodyPr>
            <a:normAutofit fontScale="92500" lnSpcReduction="10000"/>
          </a:bodyPr>
          <a:lstStyle/>
          <a:p>
            <a:pPr marL="0" indent="0" algn="ctr">
              <a:buNone/>
            </a:pPr>
            <a:r>
              <a:rPr lang="en-US" sz="2000" b="1" u="sng" dirty="0" smtClean="0"/>
              <a:t>EDRA</a:t>
            </a:r>
          </a:p>
          <a:p>
            <a:r>
              <a:rPr lang="en-US" sz="2000" dirty="0" err="1" smtClean="0"/>
              <a:t>Huerto</a:t>
            </a:r>
            <a:r>
              <a:rPr lang="en-US" sz="2000" dirty="0" smtClean="0"/>
              <a:t> El </a:t>
            </a:r>
            <a:r>
              <a:rPr lang="en-US" sz="2000" dirty="0" err="1" smtClean="0"/>
              <a:t>Edén</a:t>
            </a:r>
            <a:r>
              <a:rPr lang="en-US" sz="2000" dirty="0" smtClean="0"/>
              <a:t>, </a:t>
            </a:r>
            <a:r>
              <a:rPr lang="en-US" sz="2000" dirty="0" err="1" smtClean="0"/>
              <a:t>Escuela</a:t>
            </a:r>
            <a:r>
              <a:rPr lang="en-US" sz="2000" dirty="0" smtClean="0"/>
              <a:t> Superior Albert Einstein </a:t>
            </a:r>
          </a:p>
          <a:p>
            <a:r>
              <a:rPr lang="en-US" sz="2000" dirty="0" err="1" smtClean="0"/>
              <a:t>Huerto</a:t>
            </a:r>
            <a:r>
              <a:rPr lang="en-US" sz="2000" dirty="0" smtClean="0"/>
              <a:t> Dos Pueblos Un </a:t>
            </a:r>
            <a:r>
              <a:rPr lang="en-US" sz="2000" dirty="0" err="1" smtClean="0"/>
              <a:t>Mismo</a:t>
            </a:r>
            <a:r>
              <a:rPr lang="en-US" sz="2000" dirty="0" smtClean="0"/>
              <a:t> </a:t>
            </a:r>
            <a:r>
              <a:rPr lang="en-US" sz="2000" dirty="0" err="1" smtClean="0"/>
              <a:t>Corazón</a:t>
            </a:r>
            <a:r>
              <a:rPr lang="en-US" sz="2000" dirty="0" smtClean="0"/>
              <a:t>, </a:t>
            </a:r>
            <a:r>
              <a:rPr lang="en-US" sz="2000" dirty="0" err="1" smtClean="0"/>
              <a:t>Escuela</a:t>
            </a:r>
            <a:r>
              <a:rPr lang="en-US" sz="2000" dirty="0" smtClean="0"/>
              <a:t> </a:t>
            </a:r>
            <a:r>
              <a:rPr lang="en-US" sz="2000" dirty="0" err="1" smtClean="0"/>
              <a:t>Intermedia</a:t>
            </a:r>
            <a:r>
              <a:rPr lang="en-US" sz="2000" dirty="0" smtClean="0"/>
              <a:t> Ramos </a:t>
            </a:r>
            <a:r>
              <a:rPr lang="en-US" sz="2000" dirty="0" err="1" smtClean="0"/>
              <a:t>Antonini</a:t>
            </a:r>
            <a:endParaRPr lang="en-US" sz="2000" dirty="0" smtClean="0"/>
          </a:p>
          <a:p>
            <a:r>
              <a:rPr lang="en-US" sz="2000" dirty="0" err="1" smtClean="0"/>
              <a:t>Nuestro</a:t>
            </a:r>
            <a:r>
              <a:rPr lang="en-US" sz="2000" dirty="0" smtClean="0"/>
              <a:t> </a:t>
            </a:r>
            <a:r>
              <a:rPr lang="en-US" sz="2000" dirty="0" err="1" smtClean="0"/>
              <a:t>Huerto</a:t>
            </a:r>
            <a:r>
              <a:rPr lang="en-US" sz="2000" dirty="0" smtClean="0"/>
              <a:t>, </a:t>
            </a:r>
            <a:r>
              <a:rPr lang="en-US" sz="2000" dirty="0" err="1" smtClean="0"/>
              <a:t>Escuela</a:t>
            </a:r>
            <a:r>
              <a:rPr lang="en-US" sz="2000" dirty="0" smtClean="0"/>
              <a:t> </a:t>
            </a:r>
            <a:r>
              <a:rPr lang="en-US" sz="2000" dirty="0" err="1" smtClean="0"/>
              <a:t>Intermedia</a:t>
            </a:r>
            <a:r>
              <a:rPr lang="en-US" sz="2000" dirty="0"/>
              <a:t> </a:t>
            </a:r>
            <a:r>
              <a:rPr lang="en-US" sz="2000" dirty="0" smtClean="0"/>
              <a:t>Federico </a:t>
            </a:r>
            <a:r>
              <a:rPr lang="en-US" sz="2000" dirty="0" err="1" smtClean="0"/>
              <a:t>Asenjo</a:t>
            </a:r>
            <a:r>
              <a:rPr lang="en-US" sz="2000" dirty="0" smtClean="0"/>
              <a:t> </a:t>
            </a:r>
          </a:p>
          <a:p>
            <a:endParaRPr lang="en-US" sz="2000" dirty="0" smtClean="0"/>
          </a:p>
          <a:p>
            <a:pPr marL="0" indent="0" algn="ctr">
              <a:buNone/>
            </a:pPr>
            <a:r>
              <a:rPr lang="en-US" sz="2000" b="1" u="sng" dirty="0" err="1" smtClean="0"/>
              <a:t>Patrulleros</a:t>
            </a:r>
            <a:r>
              <a:rPr lang="en-US" sz="2000" b="1" u="sng" dirty="0" smtClean="0"/>
              <a:t> del </a:t>
            </a:r>
            <a:r>
              <a:rPr lang="en-US" sz="2000" b="1" u="sng" dirty="0" err="1" smtClean="0"/>
              <a:t>Ambiente</a:t>
            </a:r>
            <a:endParaRPr lang="en-US" sz="2000" b="1" u="sng" dirty="0" smtClean="0"/>
          </a:p>
          <a:p>
            <a:r>
              <a:rPr lang="en-US" sz="2000" dirty="0" smtClean="0"/>
              <a:t>Super </a:t>
            </a:r>
            <a:r>
              <a:rPr lang="en-US" sz="2000" dirty="0" err="1" smtClean="0"/>
              <a:t>Huerto</a:t>
            </a:r>
            <a:r>
              <a:rPr lang="en-US" sz="2000" dirty="0" smtClean="0"/>
              <a:t> </a:t>
            </a:r>
            <a:r>
              <a:rPr lang="en-US" sz="2000" dirty="0" err="1" smtClean="0"/>
              <a:t>Corazón</a:t>
            </a:r>
            <a:r>
              <a:rPr lang="en-US" sz="2000" dirty="0" smtClean="0"/>
              <a:t> de la Paz, </a:t>
            </a:r>
            <a:r>
              <a:rPr lang="en-US" sz="2000" dirty="0" err="1" smtClean="0"/>
              <a:t>Escuela</a:t>
            </a:r>
            <a:r>
              <a:rPr lang="en-US" sz="2000" dirty="0" smtClean="0"/>
              <a:t> Elemental Emilio del Toro y </a:t>
            </a:r>
            <a:r>
              <a:rPr lang="en-US" sz="2000" dirty="0" err="1" smtClean="0"/>
              <a:t>Cuebas</a:t>
            </a:r>
            <a:endParaRPr lang="en-US" sz="2000" dirty="0"/>
          </a:p>
          <a:p>
            <a:r>
              <a:rPr lang="en-US" sz="2000" dirty="0" err="1" smtClean="0"/>
              <a:t>Huerto</a:t>
            </a:r>
            <a:r>
              <a:rPr lang="en-US" sz="2000" dirty="0" smtClean="0"/>
              <a:t> Martín Peña, </a:t>
            </a:r>
            <a:r>
              <a:rPr lang="en-US" sz="2000" dirty="0" err="1" smtClean="0"/>
              <a:t>Escuela</a:t>
            </a:r>
            <a:r>
              <a:rPr lang="en-US" sz="2000" dirty="0" smtClean="0"/>
              <a:t> Elemental Jaime Rosario Baez</a:t>
            </a:r>
          </a:p>
          <a:p>
            <a:r>
              <a:rPr lang="en-US" sz="2000" dirty="0" err="1" smtClean="0"/>
              <a:t>Huerto</a:t>
            </a:r>
            <a:r>
              <a:rPr lang="en-US" sz="2000" dirty="0" smtClean="0"/>
              <a:t> Santiago Iglesias </a:t>
            </a:r>
            <a:r>
              <a:rPr lang="en-US" sz="2000" dirty="0" err="1" smtClean="0"/>
              <a:t>Pantín</a:t>
            </a:r>
            <a:r>
              <a:rPr lang="en-US" sz="2000" dirty="0" smtClean="0"/>
              <a:t>, </a:t>
            </a:r>
            <a:r>
              <a:rPr lang="en-US" sz="2000" dirty="0" err="1" smtClean="0"/>
              <a:t>Escuela</a:t>
            </a:r>
            <a:r>
              <a:rPr lang="en-US" sz="2000" dirty="0" smtClean="0"/>
              <a:t> Elemental Santiago Iglesias </a:t>
            </a:r>
            <a:r>
              <a:rPr lang="en-US" sz="2000" dirty="0" err="1" smtClean="0"/>
              <a:t>Pantín</a:t>
            </a:r>
            <a:r>
              <a:rPr lang="en-US" sz="2000" dirty="0" smtClean="0"/>
              <a:t>  </a:t>
            </a:r>
          </a:p>
          <a:p>
            <a:endParaRPr lang="en-US" sz="2000" dirty="0" smtClean="0"/>
          </a:p>
          <a:p>
            <a:endParaRPr lang="en-US" sz="2000" dirty="0"/>
          </a:p>
        </p:txBody>
      </p:sp>
      <p:sp>
        <p:nvSpPr>
          <p:cNvPr id="5" name="Text Placeholder 4"/>
          <p:cNvSpPr>
            <a:spLocks noGrp="1"/>
          </p:cNvSpPr>
          <p:nvPr>
            <p:ph type="body" sz="quarter" idx="3"/>
          </p:nvPr>
        </p:nvSpPr>
        <p:spPr>
          <a:xfrm>
            <a:off x="5102225" y="915872"/>
            <a:ext cx="4041775" cy="487379"/>
          </a:xfrm>
        </p:spPr>
        <p:txBody>
          <a:bodyPr>
            <a:normAutofit/>
          </a:bodyPr>
          <a:lstStyle/>
          <a:p>
            <a:pPr algn="ctr"/>
            <a:r>
              <a:rPr lang="en-US" dirty="0" err="1" smtClean="0"/>
              <a:t>Huertos</a:t>
            </a:r>
            <a:r>
              <a:rPr lang="en-US" dirty="0" smtClean="0"/>
              <a:t> </a:t>
            </a:r>
            <a:r>
              <a:rPr lang="en-US" dirty="0" err="1" smtClean="0"/>
              <a:t>Comunitarios</a:t>
            </a:r>
            <a:endParaRPr lang="en-US" dirty="0"/>
          </a:p>
        </p:txBody>
      </p:sp>
      <p:sp>
        <p:nvSpPr>
          <p:cNvPr id="6" name="Content Placeholder 5"/>
          <p:cNvSpPr>
            <a:spLocks noGrp="1"/>
          </p:cNvSpPr>
          <p:nvPr>
            <p:ph sz="quarter" idx="4"/>
          </p:nvPr>
        </p:nvSpPr>
        <p:spPr>
          <a:xfrm>
            <a:off x="5102225" y="1584181"/>
            <a:ext cx="4041775" cy="5049215"/>
          </a:xfrm>
        </p:spPr>
        <p:txBody>
          <a:bodyPr>
            <a:normAutofit fontScale="77500" lnSpcReduction="20000"/>
          </a:bodyPr>
          <a:lstStyle/>
          <a:p>
            <a:r>
              <a:rPr lang="en-US" dirty="0" err="1" smtClean="0"/>
              <a:t>Huerto</a:t>
            </a:r>
            <a:r>
              <a:rPr lang="en-US" dirty="0"/>
              <a:t> </a:t>
            </a:r>
            <a:r>
              <a:rPr lang="en-US" dirty="0" err="1" smtClean="0"/>
              <a:t>Ecológico</a:t>
            </a:r>
            <a:r>
              <a:rPr lang="en-US" dirty="0" smtClean="0"/>
              <a:t> </a:t>
            </a:r>
            <a:r>
              <a:rPr lang="en-US" dirty="0" err="1" smtClean="0"/>
              <a:t>Comunitario</a:t>
            </a:r>
            <a:r>
              <a:rPr lang="en-US" dirty="0" smtClean="0"/>
              <a:t> Las </a:t>
            </a:r>
            <a:r>
              <a:rPr lang="en-US" dirty="0" err="1" smtClean="0"/>
              <a:t>Monjas</a:t>
            </a:r>
            <a:r>
              <a:rPr lang="en-US" dirty="0" smtClean="0"/>
              <a:t> y Buena Vista </a:t>
            </a:r>
            <a:r>
              <a:rPr lang="en-US" dirty="0" err="1" smtClean="0"/>
              <a:t>Hato</a:t>
            </a:r>
            <a:r>
              <a:rPr lang="en-US" dirty="0" smtClean="0"/>
              <a:t> Rey</a:t>
            </a:r>
          </a:p>
          <a:p>
            <a:r>
              <a:rPr lang="en-US" dirty="0" err="1" smtClean="0"/>
              <a:t>Huerto</a:t>
            </a:r>
            <a:r>
              <a:rPr lang="en-US" dirty="0" smtClean="0"/>
              <a:t> </a:t>
            </a:r>
            <a:r>
              <a:rPr lang="en-US" dirty="0" err="1" smtClean="0"/>
              <a:t>Comunitario</a:t>
            </a:r>
            <a:r>
              <a:rPr lang="en-US" dirty="0" smtClean="0"/>
              <a:t> El </a:t>
            </a:r>
            <a:r>
              <a:rPr lang="en-US" dirty="0" err="1" smtClean="0"/>
              <a:t>Pilar</a:t>
            </a:r>
            <a:endParaRPr lang="en-US" dirty="0" smtClean="0"/>
          </a:p>
          <a:p>
            <a:r>
              <a:rPr lang="en-US" dirty="0" err="1" smtClean="0"/>
              <a:t>Huerto</a:t>
            </a:r>
            <a:r>
              <a:rPr lang="en-US" dirty="0" smtClean="0"/>
              <a:t> </a:t>
            </a:r>
            <a:r>
              <a:rPr lang="en-US" dirty="0" err="1" smtClean="0"/>
              <a:t>Comunitario</a:t>
            </a:r>
            <a:r>
              <a:rPr lang="en-US" dirty="0" smtClean="0"/>
              <a:t> Israel y </a:t>
            </a:r>
            <a:r>
              <a:rPr lang="en-US" dirty="0" err="1" smtClean="0"/>
              <a:t>Bitumul</a:t>
            </a:r>
            <a:r>
              <a:rPr lang="en-US" dirty="0" smtClean="0"/>
              <a:t> </a:t>
            </a:r>
          </a:p>
          <a:p>
            <a:r>
              <a:rPr lang="en-US" dirty="0" err="1" smtClean="0"/>
              <a:t>Huerto</a:t>
            </a:r>
            <a:r>
              <a:rPr lang="en-US" dirty="0" smtClean="0"/>
              <a:t> El </a:t>
            </a:r>
            <a:r>
              <a:rPr lang="en-US" dirty="0" err="1" smtClean="0"/>
              <a:t>Bohío</a:t>
            </a:r>
            <a:r>
              <a:rPr lang="en-US" dirty="0" smtClean="0"/>
              <a:t>, Buena Vista </a:t>
            </a:r>
            <a:r>
              <a:rPr lang="en-US" dirty="0" err="1" smtClean="0"/>
              <a:t>Santurce</a:t>
            </a:r>
            <a:endParaRPr lang="en-US" dirty="0" smtClean="0"/>
          </a:p>
          <a:p>
            <a:endParaRPr lang="en-US" dirty="0"/>
          </a:p>
          <a:p>
            <a:pPr marL="0" indent="0" algn="ctr">
              <a:buNone/>
            </a:pPr>
            <a:r>
              <a:rPr lang="en-US" sz="3400" b="1" dirty="0" err="1" smtClean="0"/>
              <a:t>Solares</a:t>
            </a:r>
            <a:r>
              <a:rPr lang="en-US" sz="3400" b="1" dirty="0" smtClean="0"/>
              <a:t> </a:t>
            </a:r>
            <a:r>
              <a:rPr lang="en-US" sz="3400" b="1" dirty="0" err="1" smtClean="0"/>
              <a:t>impactados</a:t>
            </a:r>
            <a:r>
              <a:rPr lang="en-US" sz="3400" b="1" dirty="0" smtClean="0"/>
              <a:t> y </a:t>
            </a:r>
            <a:r>
              <a:rPr lang="en-US" sz="3400" b="1" dirty="0" err="1" smtClean="0"/>
              <a:t>jardines</a:t>
            </a:r>
            <a:r>
              <a:rPr lang="en-US" sz="3400" b="1" dirty="0" smtClean="0"/>
              <a:t> </a:t>
            </a:r>
          </a:p>
          <a:p>
            <a:r>
              <a:rPr lang="en-US" dirty="0" err="1" smtClean="0"/>
              <a:t>Entrada</a:t>
            </a:r>
            <a:r>
              <a:rPr lang="en-US" dirty="0" smtClean="0"/>
              <a:t>, Solar 1, Solar 2 (</a:t>
            </a:r>
            <a:r>
              <a:rPr lang="en-US" dirty="0" err="1" smtClean="0"/>
              <a:t>huerto</a:t>
            </a:r>
            <a:r>
              <a:rPr lang="en-US" dirty="0" smtClean="0"/>
              <a:t> </a:t>
            </a:r>
            <a:r>
              <a:rPr lang="en-US" dirty="0" err="1" smtClean="0"/>
              <a:t>Edwincito</a:t>
            </a:r>
            <a:r>
              <a:rPr lang="en-US" dirty="0" smtClean="0"/>
              <a:t>) Israel y </a:t>
            </a:r>
            <a:r>
              <a:rPr lang="en-US" dirty="0" err="1" smtClean="0"/>
              <a:t>Bitumul</a:t>
            </a:r>
            <a:r>
              <a:rPr lang="en-US" dirty="0" smtClean="0"/>
              <a:t> </a:t>
            </a:r>
          </a:p>
          <a:p>
            <a:r>
              <a:rPr lang="en-US" dirty="0" err="1" smtClean="0"/>
              <a:t>Calle</a:t>
            </a:r>
            <a:r>
              <a:rPr lang="en-US" dirty="0" smtClean="0"/>
              <a:t> 1 Buena Vista </a:t>
            </a:r>
            <a:r>
              <a:rPr lang="en-US" dirty="0" err="1" smtClean="0"/>
              <a:t>Santurce</a:t>
            </a:r>
            <a:endParaRPr lang="en-US" dirty="0" smtClean="0"/>
          </a:p>
          <a:p>
            <a:r>
              <a:rPr lang="en-US" dirty="0" err="1" smtClean="0"/>
              <a:t>Debajo</a:t>
            </a:r>
            <a:r>
              <a:rPr lang="en-US" dirty="0" smtClean="0"/>
              <a:t> del </a:t>
            </a:r>
            <a:r>
              <a:rPr lang="en-US" dirty="0" err="1" smtClean="0"/>
              <a:t>puente</a:t>
            </a:r>
            <a:r>
              <a:rPr lang="en-US" dirty="0" smtClean="0"/>
              <a:t> Buena Vista </a:t>
            </a:r>
            <a:r>
              <a:rPr lang="en-US" dirty="0" err="1" smtClean="0"/>
              <a:t>Santurce</a:t>
            </a:r>
            <a:r>
              <a:rPr lang="en-US" dirty="0" smtClean="0"/>
              <a:t> </a:t>
            </a:r>
          </a:p>
          <a:p>
            <a:r>
              <a:rPr lang="en-US" dirty="0" err="1" smtClean="0"/>
              <a:t>Jardín</a:t>
            </a:r>
            <a:r>
              <a:rPr lang="en-US" dirty="0" smtClean="0"/>
              <a:t> </a:t>
            </a:r>
            <a:r>
              <a:rPr lang="en-US" dirty="0" err="1" smtClean="0"/>
              <a:t>Parque</a:t>
            </a:r>
            <a:r>
              <a:rPr lang="en-US" dirty="0" smtClean="0"/>
              <a:t> y </a:t>
            </a:r>
            <a:r>
              <a:rPr lang="en-US" dirty="0" err="1" smtClean="0"/>
              <a:t>calle</a:t>
            </a:r>
            <a:r>
              <a:rPr lang="en-US" dirty="0" smtClean="0"/>
              <a:t> </a:t>
            </a:r>
            <a:r>
              <a:rPr lang="en-US" dirty="0" err="1" smtClean="0"/>
              <a:t>Prudencio</a:t>
            </a:r>
            <a:r>
              <a:rPr lang="en-US" dirty="0" smtClean="0"/>
              <a:t>, Las </a:t>
            </a:r>
            <a:r>
              <a:rPr lang="en-US" dirty="0" err="1" smtClean="0"/>
              <a:t>Monjas</a:t>
            </a:r>
            <a:r>
              <a:rPr lang="en-US" dirty="0" smtClean="0"/>
              <a:t> </a:t>
            </a:r>
          </a:p>
          <a:p>
            <a:r>
              <a:rPr lang="en-US" dirty="0" err="1" smtClean="0"/>
              <a:t>Entrada</a:t>
            </a:r>
            <a:r>
              <a:rPr lang="en-US" dirty="0" smtClean="0"/>
              <a:t> a </a:t>
            </a:r>
            <a:r>
              <a:rPr lang="en-US" dirty="0" err="1" smtClean="0"/>
              <a:t>calle</a:t>
            </a:r>
            <a:r>
              <a:rPr lang="en-US" dirty="0" smtClean="0"/>
              <a:t> 15 – Eric </a:t>
            </a:r>
          </a:p>
          <a:p>
            <a:endParaRPr lang="en-US" dirty="0"/>
          </a:p>
        </p:txBody>
      </p:sp>
      <p:sp>
        <p:nvSpPr>
          <p:cNvPr id="7" name="TextBox 6"/>
          <p:cNvSpPr txBox="1"/>
          <p:nvPr/>
        </p:nvSpPr>
        <p:spPr>
          <a:xfrm>
            <a:off x="1341789" y="51477"/>
            <a:ext cx="3844522" cy="707886"/>
          </a:xfrm>
          <a:prstGeom prst="rect">
            <a:avLst/>
          </a:prstGeom>
          <a:noFill/>
        </p:spPr>
        <p:txBody>
          <a:bodyPr wrap="none" rtlCol="0">
            <a:spAutoFit/>
          </a:bodyPr>
          <a:lstStyle/>
          <a:p>
            <a:r>
              <a:rPr lang="en-US" sz="4000" b="1" dirty="0" err="1" smtClean="0"/>
              <a:t>Huertos</a:t>
            </a:r>
            <a:r>
              <a:rPr lang="en-US" sz="4000" b="1" dirty="0" smtClean="0"/>
              <a:t> del </a:t>
            </a:r>
            <a:r>
              <a:rPr lang="en-US" sz="4000" b="1" dirty="0" err="1" smtClean="0"/>
              <a:t>Caño</a:t>
            </a:r>
            <a:endParaRPr lang="en-US" sz="4000" b="1" dirty="0"/>
          </a:p>
        </p:txBody>
      </p:sp>
      <p:pic>
        <p:nvPicPr>
          <p:cNvPr id="8" name="Picture 7" descr="179956_367764059959854_1647501395_n.jp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0" y="-2650"/>
            <a:ext cx="1341789" cy="2051142"/>
          </a:xfrm>
          <a:prstGeom prst="rect">
            <a:avLst/>
          </a:prstGeom>
        </p:spPr>
      </p:pic>
      <p:pic>
        <p:nvPicPr>
          <p:cNvPr id="9" name="Picture 8" descr="Patrulleros_del_ambiente.tiff"/>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739" y="4297917"/>
            <a:ext cx="1341913" cy="1745263"/>
          </a:xfrm>
          <a:prstGeom prst="rect">
            <a:avLst/>
          </a:prstGeom>
        </p:spPr>
      </p:pic>
      <p:pic>
        <p:nvPicPr>
          <p:cNvPr id="10" name="Picture 9"/>
          <p:cNvPicPr>
            <a:picLocks noChangeAspect="1"/>
          </p:cNvPicPr>
          <p:nvPr/>
        </p:nvPicPr>
        <p:blipFill>
          <a:blip r:embed="rId5"/>
          <a:stretch>
            <a:fillRect/>
          </a:stretch>
        </p:blipFill>
        <p:spPr>
          <a:xfrm>
            <a:off x="-7439" y="2236201"/>
            <a:ext cx="1348613" cy="1803281"/>
          </a:xfrm>
          <a:prstGeom prst="rect">
            <a:avLst/>
          </a:prstGeom>
        </p:spPr>
      </p:pic>
    </p:spTree>
    <p:extLst>
      <p:ext uri="{BB962C8B-B14F-4D97-AF65-F5344CB8AC3E}">
        <p14:creationId xmlns:p14="http://schemas.microsoft.com/office/powerpoint/2010/main" xmlns="" val="215373276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003560_558626050858662_462102496_n.jp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0" y="0"/>
            <a:ext cx="6723186" cy="6858000"/>
          </a:xfrm>
          <a:prstGeom prst="rect">
            <a:avLst/>
          </a:prstGeom>
        </p:spPr>
      </p:pic>
      <p:pic>
        <p:nvPicPr>
          <p:cNvPr id="3" name="Picture 2" descr="999598_10151609068825669_2035215579_n.jpg"/>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6741863" y="0"/>
            <a:ext cx="3363477" cy="3363477"/>
          </a:xfrm>
          <a:prstGeom prst="rect">
            <a:avLst/>
          </a:prstGeom>
        </p:spPr>
      </p:pic>
      <p:pic>
        <p:nvPicPr>
          <p:cNvPr id="4" name="Picture 3" descr="179956_367764059959854_1647501395_n.jpg"/>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6723186" y="3363477"/>
            <a:ext cx="2420813" cy="3494523"/>
          </a:xfrm>
          <a:prstGeom prst="rect">
            <a:avLst/>
          </a:prstGeom>
        </p:spPr>
      </p:pic>
      <p:sp>
        <p:nvSpPr>
          <p:cNvPr id="5" name="TextBox 4"/>
          <p:cNvSpPr txBox="1"/>
          <p:nvPr/>
        </p:nvSpPr>
        <p:spPr>
          <a:xfrm>
            <a:off x="5258567" y="139455"/>
            <a:ext cx="3383496" cy="523220"/>
          </a:xfrm>
          <a:prstGeom prst="rect">
            <a:avLst/>
          </a:prstGeom>
          <a:solidFill>
            <a:schemeClr val="accent2">
              <a:lumMod val="60000"/>
              <a:lumOff val="40000"/>
              <a:alpha val="65000"/>
            </a:schemeClr>
          </a:solidFill>
        </p:spPr>
        <p:txBody>
          <a:bodyPr wrap="square" rtlCol="0">
            <a:spAutoFit/>
          </a:bodyPr>
          <a:lstStyle/>
          <a:p>
            <a:r>
              <a:rPr lang="en-US" sz="2800" dirty="0" smtClean="0"/>
              <a:t>Exchange Knowledge </a:t>
            </a:r>
            <a:endParaRPr lang="en-US" sz="2800" dirty="0"/>
          </a:p>
        </p:txBody>
      </p:sp>
    </p:spTree>
    <p:extLst>
      <p:ext uri="{BB962C8B-B14F-4D97-AF65-F5344CB8AC3E}">
        <p14:creationId xmlns:p14="http://schemas.microsoft.com/office/powerpoint/2010/main" xmlns="" val="245870615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G_0285.JP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xmlns="" val="215065040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laza-del-mercado-rio-piedras1.jp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 y="0"/>
            <a:ext cx="10235821" cy="6858000"/>
          </a:xfrm>
          <a:prstGeom prst="rect">
            <a:avLst/>
          </a:prstGeom>
        </p:spPr>
      </p:pic>
      <p:sp>
        <p:nvSpPr>
          <p:cNvPr id="3" name="TextBox 2"/>
          <p:cNvSpPr txBox="1"/>
          <p:nvPr/>
        </p:nvSpPr>
        <p:spPr>
          <a:xfrm>
            <a:off x="4320773" y="181967"/>
            <a:ext cx="1924707" cy="461665"/>
          </a:xfrm>
          <a:prstGeom prst="rect">
            <a:avLst/>
          </a:prstGeom>
          <a:noFill/>
        </p:spPr>
        <p:txBody>
          <a:bodyPr wrap="square" rtlCol="0">
            <a:spAutoFit/>
          </a:bodyPr>
          <a:lstStyle/>
          <a:p>
            <a:r>
              <a:rPr lang="en-US" sz="2400" b="1" dirty="0" smtClean="0"/>
              <a:t>Costa Rica </a:t>
            </a:r>
            <a:endParaRPr lang="en-US" sz="2400" b="1" dirty="0"/>
          </a:p>
        </p:txBody>
      </p:sp>
      <p:sp>
        <p:nvSpPr>
          <p:cNvPr id="4" name="TextBox 3"/>
          <p:cNvSpPr txBox="1"/>
          <p:nvPr/>
        </p:nvSpPr>
        <p:spPr>
          <a:xfrm>
            <a:off x="846343" y="5506510"/>
            <a:ext cx="1183112" cy="461665"/>
          </a:xfrm>
          <a:prstGeom prst="rect">
            <a:avLst/>
          </a:prstGeom>
          <a:noFill/>
        </p:spPr>
        <p:txBody>
          <a:bodyPr wrap="square" rtlCol="0">
            <a:spAutoFit/>
          </a:bodyPr>
          <a:lstStyle/>
          <a:p>
            <a:r>
              <a:rPr lang="en-US" sz="2400" b="1" dirty="0" smtClean="0"/>
              <a:t>Florida</a:t>
            </a:r>
            <a:endParaRPr lang="en-US" sz="2400" b="1" dirty="0"/>
          </a:p>
        </p:txBody>
      </p:sp>
      <p:sp>
        <p:nvSpPr>
          <p:cNvPr id="5" name="TextBox 4"/>
          <p:cNvSpPr txBox="1"/>
          <p:nvPr/>
        </p:nvSpPr>
        <p:spPr>
          <a:xfrm>
            <a:off x="3002009" y="4388789"/>
            <a:ext cx="2051985" cy="830997"/>
          </a:xfrm>
          <a:prstGeom prst="rect">
            <a:avLst/>
          </a:prstGeom>
          <a:noFill/>
        </p:spPr>
        <p:txBody>
          <a:bodyPr wrap="square" rtlCol="0">
            <a:spAutoFit/>
          </a:bodyPr>
          <a:lstStyle/>
          <a:p>
            <a:pPr algn="ctr"/>
            <a:r>
              <a:rPr lang="en-US" sz="2400" b="1" dirty="0" err="1" smtClean="0"/>
              <a:t>República</a:t>
            </a:r>
            <a:r>
              <a:rPr lang="en-US" sz="2400" b="1" dirty="0" smtClean="0"/>
              <a:t> </a:t>
            </a:r>
            <a:r>
              <a:rPr lang="en-US" sz="2400" b="1" dirty="0" err="1" smtClean="0"/>
              <a:t>Dominicana</a:t>
            </a:r>
            <a:endParaRPr lang="en-US" sz="2400" b="1" dirty="0"/>
          </a:p>
        </p:txBody>
      </p:sp>
      <p:sp>
        <p:nvSpPr>
          <p:cNvPr id="7" name="TextBox 6"/>
          <p:cNvSpPr txBox="1"/>
          <p:nvPr/>
        </p:nvSpPr>
        <p:spPr>
          <a:xfrm>
            <a:off x="3175876" y="5881351"/>
            <a:ext cx="2051985" cy="461665"/>
          </a:xfrm>
          <a:prstGeom prst="rect">
            <a:avLst/>
          </a:prstGeom>
          <a:noFill/>
        </p:spPr>
        <p:txBody>
          <a:bodyPr wrap="square" rtlCol="0">
            <a:spAutoFit/>
          </a:bodyPr>
          <a:lstStyle/>
          <a:p>
            <a:pPr algn="ctr"/>
            <a:r>
              <a:rPr lang="en-US" sz="2400" b="1" dirty="0" smtClean="0"/>
              <a:t>México</a:t>
            </a:r>
            <a:endParaRPr lang="en-US" sz="2400" b="1" dirty="0"/>
          </a:p>
        </p:txBody>
      </p:sp>
      <p:sp>
        <p:nvSpPr>
          <p:cNvPr id="8" name="TextBox 7"/>
          <p:cNvSpPr txBox="1"/>
          <p:nvPr/>
        </p:nvSpPr>
        <p:spPr>
          <a:xfrm>
            <a:off x="1508314" y="2760243"/>
            <a:ext cx="2051985" cy="461665"/>
          </a:xfrm>
          <a:prstGeom prst="rect">
            <a:avLst/>
          </a:prstGeom>
          <a:noFill/>
        </p:spPr>
        <p:txBody>
          <a:bodyPr wrap="square" rtlCol="0">
            <a:spAutoFit/>
          </a:bodyPr>
          <a:lstStyle/>
          <a:p>
            <a:pPr algn="ctr"/>
            <a:r>
              <a:rPr lang="en-US" sz="2400" b="1" dirty="0" smtClean="0"/>
              <a:t>Puerto Rico</a:t>
            </a:r>
            <a:endParaRPr lang="en-US" sz="2400" b="1" dirty="0"/>
          </a:p>
        </p:txBody>
      </p:sp>
      <p:sp>
        <p:nvSpPr>
          <p:cNvPr id="9" name="Rectangle 8"/>
          <p:cNvSpPr/>
          <p:nvPr/>
        </p:nvSpPr>
        <p:spPr>
          <a:xfrm>
            <a:off x="6738235" y="6488668"/>
            <a:ext cx="3497585" cy="369332"/>
          </a:xfrm>
          <a:prstGeom prst="rect">
            <a:avLst/>
          </a:prstGeom>
        </p:spPr>
        <p:txBody>
          <a:bodyPr wrap="none">
            <a:spAutoFit/>
          </a:bodyPr>
          <a:lstStyle/>
          <a:p>
            <a:r>
              <a:rPr lang="en-US" dirty="0" err="1" smtClean="0">
                <a:solidFill>
                  <a:srgbClr val="FFFFFF"/>
                </a:solidFill>
              </a:rPr>
              <a:t>Foto</a:t>
            </a:r>
            <a:r>
              <a:rPr lang="en-US" dirty="0" smtClean="0">
                <a:solidFill>
                  <a:srgbClr val="FFFFFF"/>
                </a:solidFill>
              </a:rPr>
              <a:t>: http</a:t>
            </a:r>
            <a:r>
              <a:rPr lang="en-US" dirty="0">
                <a:solidFill>
                  <a:srgbClr val="FFFFFF"/>
                </a:solidFill>
              </a:rPr>
              <a:t>://www.boriken365.com/</a:t>
            </a:r>
          </a:p>
        </p:txBody>
      </p:sp>
    </p:spTree>
    <p:extLst>
      <p:ext uri="{BB962C8B-B14F-4D97-AF65-F5344CB8AC3E}">
        <p14:creationId xmlns:p14="http://schemas.microsoft.com/office/powerpoint/2010/main" xmlns="" val="2998055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7" grpId="0"/>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descr="caribbean-map.gif"/>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729630" y="0"/>
            <a:ext cx="10373445" cy="6858000"/>
          </a:xfrm>
          <a:prstGeom prst="rect">
            <a:avLst/>
          </a:prstGeom>
        </p:spPr>
      </p:pic>
      <p:sp>
        <p:nvSpPr>
          <p:cNvPr id="4" name="Oval 3"/>
          <p:cNvSpPr/>
          <p:nvPr/>
        </p:nvSpPr>
        <p:spPr>
          <a:xfrm>
            <a:off x="6515100" y="2590800"/>
            <a:ext cx="838200" cy="8382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spcBef>
                <a:spcPct val="20000"/>
              </a:spcBef>
              <a:buFontTx/>
              <a:buChar char="•"/>
              <a:defRPr/>
            </a:pPr>
            <a:endParaRPr lang="es-PR">
              <a:solidFill>
                <a:srgbClr val="FFFFFF"/>
              </a:solidFill>
              <a:ea typeface="ヒラギノ角ゴ Pro W3" charset="-128"/>
            </a:endParaRPr>
          </a:p>
        </p:txBody>
      </p:sp>
    </p:spTree>
    <p:extLst>
      <p:ext uri="{BB962C8B-B14F-4D97-AF65-F5344CB8AC3E}">
        <p14:creationId xmlns:p14="http://schemas.microsoft.com/office/powerpoint/2010/main" xmlns="" val="3298296639"/>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016408_10151569791820669_562336373_n.jp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0" y="-489237"/>
            <a:ext cx="9144000" cy="7879909"/>
          </a:xfrm>
          <a:prstGeom prst="rect">
            <a:avLst/>
          </a:prstGeom>
        </p:spPr>
      </p:pic>
    </p:spTree>
    <p:extLst>
      <p:ext uri="{BB962C8B-B14F-4D97-AF65-F5344CB8AC3E}">
        <p14:creationId xmlns:p14="http://schemas.microsoft.com/office/powerpoint/2010/main" xmlns="" val="311414361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acintosh HD:Users:pachanga:Desktop:IMG_1165.JPG"/>
          <p:cNvPicPr/>
          <p:nvPr/>
        </p:nvPicPr>
        <p:blipFill>
          <a:blip r:embed="rId3">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w="76200" cmpd="sng">
            <a:noFill/>
          </a:ln>
        </p:spPr>
      </p:pic>
      <p:sp>
        <p:nvSpPr>
          <p:cNvPr id="4" name="Title 1"/>
          <p:cNvSpPr>
            <a:spLocks noGrp="1"/>
          </p:cNvSpPr>
          <p:nvPr>
            <p:ph type="title"/>
          </p:nvPr>
        </p:nvSpPr>
        <p:spPr>
          <a:xfrm>
            <a:off x="152398" y="138443"/>
            <a:ext cx="7136573" cy="405870"/>
          </a:xfrm>
          <a:solidFill>
            <a:srgbClr val="D99694">
              <a:alpha val="71000"/>
            </a:srgbClr>
          </a:solidFill>
        </p:spPr>
        <p:txBody>
          <a:bodyPr>
            <a:noAutofit/>
          </a:bodyPr>
          <a:lstStyle/>
          <a:p>
            <a:r>
              <a:rPr lang="en-US" sz="2000" b="1" dirty="0" smtClean="0">
                <a:solidFill>
                  <a:srgbClr val="FFFFFF"/>
                </a:solidFill>
              </a:rPr>
              <a:t>Students assess needs for local markets and farmers (survey) </a:t>
            </a:r>
            <a:endParaRPr lang="en-US" sz="2000" b="1" dirty="0">
              <a:solidFill>
                <a:srgbClr val="FFFFFF"/>
              </a:solidFill>
            </a:endParaRPr>
          </a:p>
        </p:txBody>
      </p:sp>
    </p:spTree>
    <p:extLst>
      <p:ext uri="{BB962C8B-B14F-4D97-AF65-F5344CB8AC3E}">
        <p14:creationId xmlns:p14="http://schemas.microsoft.com/office/powerpoint/2010/main" xmlns="" val="50297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016955_792281077451437_5971974005750020732_n.jp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0" y="-667485"/>
            <a:ext cx="9144000" cy="12192000"/>
          </a:xfrm>
          <a:prstGeom prst="rect">
            <a:avLst/>
          </a:prstGeom>
        </p:spPr>
      </p:pic>
      <p:sp>
        <p:nvSpPr>
          <p:cNvPr id="3" name="Rounded Rectangle 2"/>
          <p:cNvSpPr/>
          <p:nvPr/>
        </p:nvSpPr>
        <p:spPr>
          <a:xfrm>
            <a:off x="849086" y="370114"/>
            <a:ext cx="3581400" cy="94466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R" sz="2800" dirty="0"/>
              <a:t>Helping </a:t>
            </a:r>
            <a:r>
              <a:rPr lang="es-PR" sz="2800" dirty="0" smtClean="0"/>
              <a:t>reforestation</a:t>
            </a:r>
            <a:endParaRPr lang="es-PR" sz="2800" dirty="0"/>
          </a:p>
        </p:txBody>
      </p:sp>
    </p:spTree>
    <p:extLst>
      <p:ext uri="{BB962C8B-B14F-4D97-AF65-F5344CB8AC3E}">
        <p14:creationId xmlns:p14="http://schemas.microsoft.com/office/powerpoint/2010/main" xmlns="" val="355471657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964976_761749583837920_1102104076_n.jp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0" y="0"/>
            <a:ext cx="9144000" cy="6858000"/>
          </a:xfrm>
          <a:prstGeom prst="rect">
            <a:avLst/>
          </a:prstGeom>
        </p:spPr>
      </p:pic>
      <p:sp>
        <p:nvSpPr>
          <p:cNvPr id="3" name="TextBox 2"/>
          <p:cNvSpPr txBox="1"/>
          <p:nvPr/>
        </p:nvSpPr>
        <p:spPr>
          <a:xfrm>
            <a:off x="6474482" y="110446"/>
            <a:ext cx="2070729" cy="584776"/>
          </a:xfrm>
          <a:prstGeom prst="rect">
            <a:avLst/>
          </a:prstGeom>
          <a:solidFill>
            <a:srgbClr val="D99694"/>
          </a:solidFill>
        </p:spPr>
        <p:txBody>
          <a:bodyPr wrap="square" rtlCol="0">
            <a:spAutoFit/>
          </a:bodyPr>
          <a:lstStyle/>
          <a:p>
            <a:r>
              <a:rPr lang="en-US" sz="3200" dirty="0" err="1" smtClean="0"/>
              <a:t>actividades</a:t>
            </a:r>
            <a:endParaRPr lang="en-US" sz="3200" dirty="0"/>
          </a:p>
        </p:txBody>
      </p:sp>
    </p:spTree>
    <p:extLst>
      <p:ext uri="{BB962C8B-B14F-4D97-AF65-F5344CB8AC3E}">
        <p14:creationId xmlns:p14="http://schemas.microsoft.com/office/powerpoint/2010/main" xmlns="" val="255430980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44505_10151560748966158_220598246_n.jp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0" y="0"/>
            <a:ext cx="6858000" cy="6858000"/>
          </a:xfrm>
          <a:prstGeom prst="rect">
            <a:avLst/>
          </a:prstGeom>
        </p:spPr>
      </p:pic>
      <p:pic>
        <p:nvPicPr>
          <p:cNvPr id="3" name="Picture 2" descr="1010844_10151561036686158_1751011091_n.jpg"/>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5467683" y="3181684"/>
            <a:ext cx="3676315" cy="3676315"/>
          </a:xfrm>
          <a:prstGeom prst="rect">
            <a:avLst/>
          </a:prstGeom>
        </p:spPr>
      </p:pic>
      <p:pic>
        <p:nvPicPr>
          <p:cNvPr id="4" name="Picture 3" descr="1003093_10151560752566158_513347385_n.jpg"/>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5534525" y="1"/>
            <a:ext cx="3609474" cy="3609474"/>
          </a:xfrm>
          <a:prstGeom prst="rect">
            <a:avLst/>
          </a:prstGeom>
        </p:spPr>
      </p:pic>
      <p:sp>
        <p:nvSpPr>
          <p:cNvPr id="5" name="TextBox 4"/>
          <p:cNvSpPr txBox="1"/>
          <p:nvPr/>
        </p:nvSpPr>
        <p:spPr>
          <a:xfrm>
            <a:off x="331317" y="6129748"/>
            <a:ext cx="3465022" cy="830997"/>
          </a:xfrm>
          <a:prstGeom prst="rect">
            <a:avLst/>
          </a:prstGeom>
          <a:solidFill>
            <a:srgbClr val="D99694">
              <a:alpha val="67000"/>
            </a:srgbClr>
          </a:solidFill>
        </p:spPr>
        <p:txBody>
          <a:bodyPr wrap="square" rtlCol="0">
            <a:spAutoFit/>
          </a:bodyPr>
          <a:lstStyle/>
          <a:p>
            <a:r>
              <a:rPr lang="en-US" sz="2400" dirty="0" err="1" smtClean="0"/>
              <a:t>Proveemos</a:t>
            </a:r>
            <a:r>
              <a:rPr lang="en-US" sz="2400" dirty="0" smtClean="0"/>
              <a:t> </a:t>
            </a:r>
            <a:r>
              <a:rPr lang="en-US" sz="2400" dirty="0" err="1" smtClean="0"/>
              <a:t>herramientas</a:t>
            </a:r>
            <a:r>
              <a:rPr lang="en-US" sz="2400" dirty="0" smtClean="0"/>
              <a:t> </a:t>
            </a:r>
            <a:r>
              <a:rPr lang="en-US" sz="2400" dirty="0" err="1" smtClean="0"/>
              <a:t>para</a:t>
            </a:r>
            <a:r>
              <a:rPr lang="en-US" sz="2400" dirty="0" smtClean="0"/>
              <a:t> los </a:t>
            </a:r>
            <a:r>
              <a:rPr lang="en-US" sz="2400" dirty="0" err="1" smtClean="0"/>
              <a:t>proyectos</a:t>
            </a:r>
            <a:endParaRPr lang="en-US" sz="2400" dirty="0"/>
          </a:p>
        </p:txBody>
      </p:sp>
    </p:spTree>
    <p:extLst>
      <p:ext uri="{BB962C8B-B14F-4D97-AF65-F5344CB8AC3E}">
        <p14:creationId xmlns:p14="http://schemas.microsoft.com/office/powerpoint/2010/main" xmlns="" val="51886923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 descr="W4pI8f502UhX6I-a3gkhX8iH3fcMOuit-yXf9HKqKQI.jpeg"/>
          <p:cNvPicPr>
            <a:picLocks noChangeAspect="1"/>
          </p:cNvPicPr>
          <p:nvPr/>
        </p:nvPicPr>
        <p:blipFill>
          <a:blip r:embed="rId3">
            <a:extLst>
              <a:ext uri="{28A0092B-C50C-407E-A947-70E740481C1C}">
                <a14:useLocalDpi xmlns:a14="http://schemas.microsoft.com/office/drawing/2010/main" xmlns="" val="0"/>
              </a:ext>
            </a:extLst>
          </a:blip>
          <a:srcRect/>
          <a:stretch>
            <a:fillRect/>
          </a:stretch>
        </p:blipFill>
        <p:spPr bwMode="auto">
          <a:xfrm>
            <a:off x="1" y="1"/>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51014859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62369_448746971861562_1807144794_n.jpe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0" y="0"/>
            <a:ext cx="9144000" cy="6858000"/>
          </a:xfrm>
          <a:prstGeom prst="rect">
            <a:avLst/>
          </a:prstGeom>
        </p:spPr>
      </p:pic>
      <p:sp>
        <p:nvSpPr>
          <p:cNvPr id="2" name="TextBox 1"/>
          <p:cNvSpPr txBox="1"/>
          <p:nvPr/>
        </p:nvSpPr>
        <p:spPr>
          <a:xfrm>
            <a:off x="661841" y="543817"/>
            <a:ext cx="2059587" cy="584775"/>
          </a:xfrm>
          <a:prstGeom prst="rect">
            <a:avLst/>
          </a:prstGeom>
          <a:solidFill>
            <a:srgbClr val="D99694">
              <a:alpha val="71000"/>
            </a:srgbClr>
          </a:solidFill>
        </p:spPr>
        <p:txBody>
          <a:bodyPr wrap="square" rtlCol="0">
            <a:spAutoFit/>
          </a:bodyPr>
          <a:lstStyle/>
          <a:p>
            <a:pPr algn="ctr"/>
            <a:r>
              <a:rPr lang="en-US" sz="3200" dirty="0" err="1" smtClean="0"/>
              <a:t>brigadas</a:t>
            </a:r>
            <a:endParaRPr lang="en-US" sz="3200" dirty="0"/>
          </a:p>
        </p:txBody>
      </p:sp>
    </p:spTree>
    <p:extLst>
      <p:ext uri="{BB962C8B-B14F-4D97-AF65-F5344CB8AC3E}">
        <p14:creationId xmlns:p14="http://schemas.microsoft.com/office/powerpoint/2010/main" xmlns="" val="179587295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0390277_817492638263614_2631810691512483446_n.jp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xmlns="" val="182739286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0313081_790947927584752_6422977391030295774_n.jp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xmlns="" val="348172689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970250_10151563803816158_1119879705_n.jpg"/>
          <p:cNvPicPr>
            <a:picLocks noChangeAspect="1"/>
          </p:cNvPicPr>
          <p:nvPr/>
        </p:nvPicPr>
        <p:blipFill rotWithShape="1">
          <a:blip r:embed="rId3">
            <a:extLst>
              <a:ext uri="{28A0092B-C50C-407E-A947-70E740481C1C}">
                <a14:useLocalDpi xmlns:a14="http://schemas.microsoft.com/office/drawing/2010/main" xmlns="" val="0"/>
              </a:ext>
            </a:extLst>
          </a:blip>
          <a:srcRect t="10592" b="12752"/>
          <a:stretch/>
        </p:blipFill>
        <p:spPr>
          <a:xfrm>
            <a:off x="-1" y="224086"/>
            <a:ext cx="9284841" cy="6479853"/>
          </a:xfrm>
          <a:prstGeom prst="rect">
            <a:avLst/>
          </a:prstGeom>
        </p:spPr>
      </p:pic>
      <p:sp>
        <p:nvSpPr>
          <p:cNvPr id="5" name="Rounded Rectangle 4"/>
          <p:cNvSpPr/>
          <p:nvPr/>
        </p:nvSpPr>
        <p:spPr>
          <a:xfrm>
            <a:off x="6455229" y="674914"/>
            <a:ext cx="2449285" cy="9797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chemeClr val="tx1"/>
                </a:solidFill>
              </a:rPr>
              <a:t>Mesas de </a:t>
            </a:r>
            <a:r>
              <a:rPr lang="en-US" sz="3600" dirty="0" err="1" smtClean="0">
                <a:solidFill>
                  <a:schemeClr val="tx1"/>
                </a:solidFill>
              </a:rPr>
              <a:t>ventas</a:t>
            </a:r>
            <a:r>
              <a:rPr lang="en-US" sz="3600" dirty="0" smtClean="0">
                <a:solidFill>
                  <a:schemeClr val="tx1"/>
                </a:solidFill>
              </a:rPr>
              <a:t> </a:t>
            </a:r>
            <a:endParaRPr lang="es-PR" sz="3600" dirty="0">
              <a:solidFill>
                <a:schemeClr val="tx1"/>
              </a:solidFill>
            </a:endParaRPr>
          </a:p>
        </p:txBody>
      </p:sp>
    </p:spTree>
    <p:extLst>
      <p:ext uri="{BB962C8B-B14F-4D97-AF65-F5344CB8AC3E}">
        <p14:creationId xmlns:p14="http://schemas.microsoft.com/office/powerpoint/2010/main" xmlns="" val="368764432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ExpansionUrbanaPR.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650876" y="2000251"/>
            <a:ext cx="10204367" cy="4381500"/>
          </a:xfrm>
          <a:prstGeom prst="rect">
            <a:avLst/>
          </a:prstGeom>
        </p:spPr>
      </p:pic>
      <p:sp>
        <p:nvSpPr>
          <p:cNvPr id="7" name="Donut 6"/>
          <p:cNvSpPr/>
          <p:nvPr/>
        </p:nvSpPr>
        <p:spPr>
          <a:xfrm>
            <a:off x="5753012" y="2478519"/>
            <a:ext cx="1652461" cy="1575848"/>
          </a:xfrm>
          <a:prstGeom prst="donut">
            <a:avLst>
              <a:gd name="adj" fmla="val 7481"/>
            </a:avLst>
          </a:prstGeom>
          <a:solidFill>
            <a:srgbClr val="FF00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pic>
        <p:nvPicPr>
          <p:cNvPr id="9" name="Picture 8" descr="San Juan.tiff"/>
          <p:cNvPicPr>
            <a:picLocks noChangeAspect="1"/>
          </p:cNvPicPr>
          <p:nvPr/>
        </p:nvPicPr>
        <p:blipFill>
          <a:blip r:embed="rId4">
            <a:extLst>
              <a:ext uri="{BEBA8EAE-BF5A-486C-A8C5-ECC9F3942E4B}">
                <a14:imgProps xmlns:a14="http://schemas.microsoft.com/office/drawing/2010/main" xmlns="">
                  <a14:imgLayer r:embed="rId5">
                    <a14:imgEffect>
                      <a14:sharpenSoften amount="25000"/>
                    </a14:imgEffect>
                  </a14:imgLayer>
                </a14:imgProps>
              </a:ext>
              <a:ext uri="{28A0092B-C50C-407E-A947-70E740481C1C}">
                <a14:useLocalDpi xmlns:a14="http://schemas.microsoft.com/office/drawing/2010/main" xmlns="" val="0"/>
              </a:ext>
            </a:extLst>
          </a:blip>
          <a:stretch>
            <a:fillRect/>
          </a:stretch>
        </p:blipFill>
        <p:spPr>
          <a:xfrm>
            <a:off x="706072" y="251222"/>
            <a:ext cx="5103486" cy="3803145"/>
          </a:xfrm>
          <a:prstGeom prst="rect">
            <a:avLst/>
          </a:prstGeom>
          <a:ln w="76200" cmpd="sng">
            <a:solidFill>
              <a:srgbClr val="FF0000"/>
            </a:solidFill>
          </a:ln>
        </p:spPr>
      </p:pic>
      <p:sp>
        <p:nvSpPr>
          <p:cNvPr id="10" name="Donut 9"/>
          <p:cNvSpPr/>
          <p:nvPr/>
        </p:nvSpPr>
        <p:spPr>
          <a:xfrm>
            <a:off x="2609582" y="1549200"/>
            <a:ext cx="1172218" cy="1102583"/>
          </a:xfrm>
          <a:prstGeom prst="donut">
            <a:avLst>
              <a:gd name="adj" fmla="val 7481"/>
            </a:avLst>
          </a:prstGeom>
          <a:solidFill>
            <a:srgbClr val="FF00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xmlns="" val="1536491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970004_673186959360850_1373971651_n.jpg"/>
          <p:cNvPicPr>
            <a:picLocks noChangeAspect="1"/>
          </p:cNvPicPr>
          <p:nvPr/>
        </p:nvPicPr>
        <p:blipFill rotWithShape="1">
          <a:blip r:embed="rId3">
            <a:extLst>
              <a:ext uri="{28A0092B-C50C-407E-A947-70E740481C1C}">
                <a14:useLocalDpi xmlns:a14="http://schemas.microsoft.com/office/drawing/2010/main" xmlns="" val="0"/>
              </a:ext>
            </a:extLst>
          </a:blip>
          <a:srcRect b="10567"/>
          <a:stretch/>
        </p:blipFill>
        <p:spPr>
          <a:xfrm>
            <a:off x="1774174" y="0"/>
            <a:ext cx="5707705" cy="6844062"/>
          </a:xfrm>
          <a:prstGeom prst="rect">
            <a:avLst/>
          </a:prstGeom>
        </p:spPr>
      </p:pic>
    </p:spTree>
    <p:extLst>
      <p:ext uri="{BB962C8B-B14F-4D97-AF65-F5344CB8AC3E}">
        <p14:creationId xmlns:p14="http://schemas.microsoft.com/office/powerpoint/2010/main" xmlns="" val="353170969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0154538_785597608119784_3194620366285542502_n.jp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xmlns="" val="337165166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0277706_800776796601865_8649563256976108184_n.jp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2198678" y="0"/>
            <a:ext cx="5143500" cy="6858000"/>
          </a:xfrm>
          <a:prstGeom prst="rect">
            <a:avLst/>
          </a:prstGeom>
        </p:spPr>
      </p:pic>
    </p:spTree>
    <p:extLst>
      <p:ext uri="{BB962C8B-B14F-4D97-AF65-F5344CB8AC3E}">
        <p14:creationId xmlns:p14="http://schemas.microsoft.com/office/powerpoint/2010/main" xmlns="" val="402540992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970543_571429009578366_991073557_n.jpg"/>
          <p:cNvPicPr>
            <a:picLocks noChangeAspect="1"/>
          </p:cNvPicPr>
          <p:nvPr/>
        </p:nvPicPr>
        <p:blipFill rotWithShape="1">
          <a:blip r:embed="rId3">
            <a:extLst>
              <a:ext uri="{28A0092B-C50C-407E-A947-70E740481C1C}">
                <a14:useLocalDpi xmlns:a14="http://schemas.microsoft.com/office/drawing/2010/main" xmlns="" val="0"/>
              </a:ext>
            </a:extLst>
          </a:blip>
          <a:srcRect r="27447"/>
          <a:stretch/>
        </p:blipFill>
        <p:spPr>
          <a:xfrm>
            <a:off x="1382487" y="152400"/>
            <a:ext cx="6358208" cy="6572640"/>
          </a:xfrm>
          <a:prstGeom prst="rect">
            <a:avLst/>
          </a:prstGeom>
        </p:spPr>
      </p:pic>
    </p:spTree>
    <p:extLst>
      <p:ext uri="{BB962C8B-B14F-4D97-AF65-F5344CB8AC3E}">
        <p14:creationId xmlns:p14="http://schemas.microsoft.com/office/powerpoint/2010/main" xmlns="" val="184149147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375159_567918326596101_252638652_n.jp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2" y="0"/>
            <a:ext cx="9144001" cy="6858000"/>
          </a:xfrm>
          <a:prstGeom prst="rect">
            <a:avLst/>
          </a:prstGeom>
        </p:spPr>
      </p:pic>
    </p:spTree>
    <p:extLst>
      <p:ext uri="{BB962C8B-B14F-4D97-AF65-F5344CB8AC3E}">
        <p14:creationId xmlns:p14="http://schemas.microsoft.com/office/powerpoint/2010/main" xmlns="" val="51230004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p:cNvPicPr/>
          <p:nvPr/>
        </p:nvPicPr>
        <p:blipFill>
          <a:blip r:embed="rId3">
            <a:extLst>
              <a:ext uri="{28A0092B-C50C-407E-A947-70E740481C1C}">
                <a14:useLocalDpi xmlns:a14="http://schemas.microsoft.com/office/drawing/2010/main" xmlns="" val="0"/>
              </a:ext>
            </a:extLst>
          </a:blip>
          <a:srcRect/>
          <a:stretch>
            <a:fillRect/>
          </a:stretch>
        </p:blipFill>
        <p:spPr bwMode="auto">
          <a:xfrm>
            <a:off x="0" y="0"/>
            <a:ext cx="9144000" cy="6844490"/>
          </a:xfrm>
          <a:prstGeom prst="rect">
            <a:avLst/>
          </a:prstGeom>
          <a:noFill/>
          <a:ln w="57150" cmpd="sng">
            <a:noFill/>
          </a:ln>
        </p:spPr>
      </p:pic>
      <p:sp>
        <p:nvSpPr>
          <p:cNvPr id="2" name="TextBox 1"/>
          <p:cNvSpPr txBox="1"/>
          <p:nvPr/>
        </p:nvSpPr>
        <p:spPr>
          <a:xfrm>
            <a:off x="2691949" y="309461"/>
            <a:ext cx="6341673" cy="1200329"/>
          </a:xfrm>
          <a:prstGeom prst="rect">
            <a:avLst/>
          </a:prstGeom>
          <a:solidFill>
            <a:srgbClr val="D99694"/>
          </a:solidFill>
        </p:spPr>
        <p:txBody>
          <a:bodyPr wrap="square" rtlCol="0">
            <a:spAutoFit/>
          </a:bodyPr>
          <a:lstStyle/>
          <a:p>
            <a:r>
              <a:rPr lang="en-US" sz="2400" dirty="0" smtClean="0"/>
              <a:t>Provide basic infrastructure (commercially, water collection, seeds, </a:t>
            </a:r>
            <a:r>
              <a:rPr lang="en-US" sz="2400" dirty="0" smtClean="0"/>
              <a:t>greenhouse) and capacity building in farming communities. </a:t>
            </a:r>
            <a:endParaRPr lang="en-US" sz="2400" dirty="0"/>
          </a:p>
        </p:txBody>
      </p:sp>
      <p:sp>
        <p:nvSpPr>
          <p:cNvPr id="3" name="TextBox 2"/>
          <p:cNvSpPr txBox="1"/>
          <p:nvPr/>
        </p:nvSpPr>
        <p:spPr>
          <a:xfrm>
            <a:off x="6553143" y="5921160"/>
            <a:ext cx="2517036" cy="923330"/>
          </a:xfrm>
          <a:prstGeom prst="rect">
            <a:avLst/>
          </a:prstGeom>
          <a:noFill/>
        </p:spPr>
        <p:txBody>
          <a:bodyPr wrap="none" rtlCol="0">
            <a:spAutoFit/>
          </a:bodyPr>
          <a:lstStyle/>
          <a:p>
            <a:r>
              <a:rPr lang="en-US" b="1" dirty="0" smtClean="0">
                <a:solidFill>
                  <a:srgbClr val="0070C0"/>
                </a:solidFill>
              </a:rPr>
              <a:t>Farmer to Farmer</a:t>
            </a:r>
          </a:p>
          <a:p>
            <a:r>
              <a:rPr lang="en-US" b="1" dirty="0" err="1" smtClean="0">
                <a:solidFill>
                  <a:srgbClr val="0070C0"/>
                </a:solidFill>
              </a:rPr>
              <a:t>Campesino</a:t>
            </a:r>
            <a:r>
              <a:rPr lang="en-US" b="1" dirty="0" smtClean="0">
                <a:solidFill>
                  <a:srgbClr val="0070C0"/>
                </a:solidFill>
              </a:rPr>
              <a:t> a </a:t>
            </a:r>
            <a:r>
              <a:rPr lang="en-US" b="1" dirty="0" err="1" smtClean="0">
                <a:solidFill>
                  <a:srgbClr val="0070C0"/>
                </a:solidFill>
              </a:rPr>
              <a:t>Campesino</a:t>
            </a:r>
            <a:endParaRPr lang="en-US" b="1" dirty="0" smtClean="0">
              <a:solidFill>
                <a:srgbClr val="0070C0"/>
              </a:solidFill>
            </a:endParaRPr>
          </a:p>
          <a:p>
            <a:r>
              <a:rPr lang="en-US" b="1" dirty="0" err="1" smtClean="0">
                <a:solidFill>
                  <a:srgbClr val="0070C0"/>
                </a:solidFill>
              </a:rPr>
              <a:t>Paysan</a:t>
            </a:r>
            <a:r>
              <a:rPr lang="en-US" b="1" dirty="0" smtClean="0">
                <a:solidFill>
                  <a:srgbClr val="0070C0"/>
                </a:solidFill>
              </a:rPr>
              <a:t> </a:t>
            </a:r>
            <a:r>
              <a:rPr lang="en-US" b="1" dirty="0" err="1" smtClean="0">
                <a:solidFill>
                  <a:srgbClr val="0070C0"/>
                </a:solidFill>
              </a:rPr>
              <a:t>Paysan</a:t>
            </a:r>
            <a:r>
              <a:rPr lang="en-US" b="1" dirty="0" smtClean="0">
                <a:solidFill>
                  <a:srgbClr val="0070C0"/>
                </a:solidFill>
              </a:rPr>
              <a:t> </a:t>
            </a:r>
            <a:endParaRPr lang="en-US" b="1" dirty="0">
              <a:solidFill>
                <a:srgbClr val="0070C0"/>
              </a:solidFill>
            </a:endParaRPr>
          </a:p>
        </p:txBody>
      </p:sp>
    </p:spTree>
    <p:extLst>
      <p:ext uri="{BB962C8B-B14F-4D97-AF65-F5344CB8AC3E}">
        <p14:creationId xmlns:p14="http://schemas.microsoft.com/office/powerpoint/2010/main" xmlns="" val="1158952294"/>
      </p:ext>
    </p:extLst>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623764_762567017089510_810211657_n.jp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648594" y="0"/>
            <a:ext cx="5703586" cy="6858000"/>
          </a:xfrm>
          <a:prstGeom prst="rect">
            <a:avLst/>
          </a:prstGeom>
        </p:spPr>
      </p:pic>
    </p:spTree>
    <p:extLst>
      <p:ext uri="{BB962C8B-B14F-4D97-AF65-F5344CB8AC3E}">
        <p14:creationId xmlns:p14="http://schemas.microsoft.com/office/powerpoint/2010/main" xmlns="" val="85179095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Line 2"/>
          <p:cNvSpPr>
            <a:spLocks noChangeShapeType="1"/>
          </p:cNvSpPr>
          <p:nvPr/>
        </p:nvSpPr>
        <p:spPr bwMode="auto">
          <a:xfrm>
            <a:off x="2286000" y="0"/>
            <a:ext cx="0" cy="6858000"/>
          </a:xfrm>
          <a:prstGeom prst="line">
            <a:avLst/>
          </a:prstGeom>
          <a:noFill/>
          <a:ln w="9525">
            <a:solidFill>
              <a:srgbClr val="FFCC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 name="Rectangle 1"/>
          <p:cNvSpPr/>
          <p:nvPr/>
        </p:nvSpPr>
        <p:spPr>
          <a:xfrm>
            <a:off x="0" y="3200400"/>
            <a:ext cx="9144000" cy="3733800"/>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9458" name="Picture 3" descr="estuario"/>
          <p:cNvPicPr>
            <a:picLocks noChangeAspect="1" noChangeArrowheads="1"/>
          </p:cNvPicPr>
          <p:nvPr/>
        </p:nvPicPr>
        <p:blipFill>
          <a:blip r:embed="rId3">
            <a:duotone>
              <a:prstClr val="black"/>
              <a:schemeClr val="accent1">
                <a:tint val="45000"/>
                <a:satMod val="400000"/>
              </a:schemeClr>
            </a:duotone>
            <a:extLst>
              <a:ext uri="{28A0092B-C50C-407E-A947-70E740481C1C}">
                <a14:useLocalDpi xmlns:a14="http://schemas.microsoft.com/office/drawing/2010/main" xmlns="" val="0"/>
              </a:ext>
            </a:extLst>
          </a:blip>
          <a:srcRect/>
          <a:stretch>
            <a:fillRect/>
          </a:stretch>
        </p:blipFill>
        <p:spPr bwMode="auto">
          <a:xfrm>
            <a:off x="0" y="0"/>
            <a:ext cx="9144000" cy="6415088"/>
          </a:xfrm>
          <a:prstGeom prst="rect">
            <a:avLst/>
          </a:prstGeom>
          <a:solidFill>
            <a:srgbClr val="FFFFFF"/>
          </a:solidFill>
          <a:ln>
            <a:noFill/>
          </a:ln>
        </p:spPr>
      </p:pic>
      <p:sp>
        <p:nvSpPr>
          <p:cNvPr id="59396" name="Rectangle 4"/>
          <p:cNvSpPr>
            <a:spLocks noChangeArrowheads="1"/>
          </p:cNvSpPr>
          <p:nvPr/>
        </p:nvSpPr>
        <p:spPr bwMode="auto">
          <a:xfrm>
            <a:off x="0" y="0"/>
            <a:ext cx="2286000" cy="6858000"/>
          </a:xfrm>
          <a:prstGeom prst="rect">
            <a:avLst/>
          </a:prstGeom>
          <a:solidFill>
            <a:srgbClr val="DDDDDD">
              <a:alpha val="50000"/>
            </a:srgbClr>
          </a:solidFill>
          <a:ln w="9525">
            <a:noFill/>
            <a:miter lim="800000"/>
            <a:headEnd/>
            <a:tailEnd/>
          </a:ln>
          <a:effectLst/>
        </p:spPr>
        <p:txBody>
          <a:bodyPr wrap="none" anchor="ctr"/>
          <a:lstStyle/>
          <a:p>
            <a:pPr algn="ctr" eaLnBrk="0" hangingPunct="0">
              <a:defRPr/>
            </a:pPr>
            <a:endParaRPr lang="en-US" sz="3200">
              <a:solidFill>
                <a:srgbClr val="000000"/>
              </a:solidFill>
              <a:effectLst>
                <a:outerShdw blurRad="38100" dist="38100" dir="2700000" algn="tl">
                  <a:srgbClr val="FFFFFF"/>
                </a:outerShdw>
              </a:effectLst>
              <a:latin typeface="Futura Md BT" pitchFamily="34" charset="0"/>
              <a:ea typeface="ＭＳ Ｐゴシック" pitchFamily="34" charset="-128"/>
              <a:cs typeface="+mn-cs"/>
            </a:endParaRPr>
          </a:p>
        </p:txBody>
      </p:sp>
      <p:sp>
        <p:nvSpPr>
          <p:cNvPr id="59397" name="Text Box 5"/>
          <p:cNvSpPr txBox="1">
            <a:spLocks noChangeArrowheads="1"/>
          </p:cNvSpPr>
          <p:nvPr/>
        </p:nvSpPr>
        <p:spPr bwMode="auto">
          <a:xfrm>
            <a:off x="2362200" y="5181600"/>
            <a:ext cx="6019800" cy="1000274"/>
          </a:xfrm>
          <a:prstGeom prst="rect">
            <a:avLst/>
          </a:prstGeom>
          <a:noFill/>
          <a:ln w="9525">
            <a:noFill/>
            <a:miter lim="800000"/>
            <a:headEnd/>
            <a:tailEnd/>
          </a:ln>
          <a:effec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spcBef>
                <a:spcPct val="50000"/>
              </a:spcBef>
              <a:defRPr/>
            </a:pPr>
            <a:r>
              <a:rPr lang="en-US" sz="3200" dirty="0" err="1" smtClean="0">
                <a:solidFill>
                  <a:srgbClr val="000000"/>
                </a:solidFill>
                <a:effectLst>
                  <a:outerShdw blurRad="38100" dist="38100" dir="2700000" algn="tl">
                    <a:srgbClr val="FFFFFF"/>
                  </a:outerShdw>
                </a:effectLst>
                <a:latin typeface="Abadi MT Condensed Extra Bold" charset="0"/>
              </a:rPr>
              <a:t>Caño</a:t>
            </a:r>
            <a:r>
              <a:rPr lang="en-US" sz="3200" dirty="0" smtClean="0">
                <a:solidFill>
                  <a:srgbClr val="000000"/>
                </a:solidFill>
                <a:effectLst>
                  <a:outerShdw blurRad="38100" dist="38100" dir="2700000" algn="tl">
                    <a:srgbClr val="FFFFFF"/>
                  </a:outerShdw>
                </a:effectLst>
                <a:latin typeface="Abadi MT Condensed Extra Bold" charset="0"/>
              </a:rPr>
              <a:t> Martín Peña:</a:t>
            </a:r>
          </a:p>
          <a:p>
            <a:pPr>
              <a:spcBef>
                <a:spcPct val="50000"/>
              </a:spcBef>
              <a:buFontTx/>
              <a:buChar char="•"/>
              <a:defRPr/>
            </a:pPr>
            <a:r>
              <a:rPr lang="en-US" dirty="0" smtClean="0">
                <a:solidFill>
                  <a:srgbClr val="000000"/>
                </a:solidFill>
                <a:effectLst>
                  <a:outerShdw blurRad="38100" dist="38100" dir="2700000" algn="tl">
                    <a:srgbClr val="FFFFFF"/>
                  </a:outerShdw>
                </a:effectLst>
                <a:latin typeface="Abadi MT Condensed Extra Bold" charset="0"/>
              </a:rPr>
              <a:t>Length 3.75 </a:t>
            </a:r>
            <a:r>
              <a:rPr lang="en-US" dirty="0" err="1" smtClean="0">
                <a:solidFill>
                  <a:srgbClr val="000000"/>
                </a:solidFill>
                <a:effectLst>
                  <a:outerShdw blurRad="38100" dist="38100" dir="2700000" algn="tl">
                    <a:srgbClr val="FFFFFF"/>
                  </a:outerShdw>
                </a:effectLst>
                <a:latin typeface="Abadi MT Condensed Extra Bold" charset="0"/>
              </a:rPr>
              <a:t>millas</a:t>
            </a:r>
            <a:r>
              <a:rPr lang="en-US" dirty="0" smtClean="0">
                <a:solidFill>
                  <a:srgbClr val="000000"/>
                </a:solidFill>
                <a:effectLst>
                  <a:outerShdw blurRad="38100" dist="38100" dir="2700000" algn="tl">
                    <a:srgbClr val="FFFFFF"/>
                  </a:outerShdw>
                </a:effectLst>
                <a:latin typeface="Abadi MT Condensed Extra Bold" charset="0"/>
              </a:rPr>
              <a:t> (6km)</a:t>
            </a:r>
          </a:p>
        </p:txBody>
      </p:sp>
      <p:sp>
        <p:nvSpPr>
          <p:cNvPr id="19461" name="Text Box 6"/>
          <p:cNvSpPr txBox="1">
            <a:spLocks noChangeArrowheads="1"/>
          </p:cNvSpPr>
          <p:nvPr/>
        </p:nvSpPr>
        <p:spPr bwMode="auto">
          <a:xfrm>
            <a:off x="1577975" y="227013"/>
            <a:ext cx="7239000" cy="290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nSpc>
                <a:spcPct val="50000"/>
              </a:lnSpc>
              <a:spcBef>
                <a:spcPct val="50000"/>
              </a:spcBef>
            </a:pPr>
            <a:endParaRPr lang="es-PR" sz="2600" b="1">
              <a:solidFill>
                <a:srgbClr val="000000"/>
              </a:solidFill>
              <a:latin typeface="Abadi MT Condensed Extra Bold" charset="0"/>
              <a:cs typeface="Times New Roman" charset="0"/>
            </a:endParaRPr>
          </a:p>
        </p:txBody>
      </p:sp>
      <p:sp>
        <p:nvSpPr>
          <p:cNvPr id="19462" name="Text Box 7"/>
          <p:cNvSpPr txBox="1">
            <a:spLocks noChangeArrowheads="1"/>
          </p:cNvSpPr>
          <p:nvPr/>
        </p:nvSpPr>
        <p:spPr bwMode="auto">
          <a:xfrm>
            <a:off x="6580188" y="3792538"/>
            <a:ext cx="1803400" cy="769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2200" dirty="0" err="1">
                <a:solidFill>
                  <a:srgbClr val="000000"/>
                </a:solidFill>
                <a:latin typeface="Abadi MT Condensed Extra Bold" charset="0"/>
              </a:rPr>
              <a:t>Suárez</a:t>
            </a:r>
            <a:r>
              <a:rPr lang="en-US" sz="2200" dirty="0">
                <a:solidFill>
                  <a:srgbClr val="000000"/>
                </a:solidFill>
                <a:latin typeface="Abadi MT Condensed Extra Bold" charset="0"/>
              </a:rPr>
              <a:t> Canal </a:t>
            </a:r>
          </a:p>
        </p:txBody>
      </p:sp>
      <p:sp>
        <p:nvSpPr>
          <p:cNvPr id="19463" name="Text Box 8"/>
          <p:cNvSpPr txBox="1">
            <a:spLocks noChangeArrowheads="1"/>
          </p:cNvSpPr>
          <p:nvPr/>
        </p:nvSpPr>
        <p:spPr bwMode="auto">
          <a:xfrm>
            <a:off x="5445125" y="4392613"/>
            <a:ext cx="3165475" cy="430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2200">
                <a:solidFill>
                  <a:srgbClr val="000000"/>
                </a:solidFill>
                <a:latin typeface="Abadi MT Condensed Extra Bold" charset="0"/>
              </a:rPr>
              <a:t>San José Lagoon</a:t>
            </a:r>
          </a:p>
        </p:txBody>
      </p:sp>
      <p:sp>
        <p:nvSpPr>
          <p:cNvPr id="19464" name="Text Box 9"/>
          <p:cNvSpPr txBox="1">
            <a:spLocks noChangeArrowheads="1"/>
          </p:cNvSpPr>
          <p:nvPr/>
        </p:nvSpPr>
        <p:spPr bwMode="auto">
          <a:xfrm>
            <a:off x="5734050" y="2559050"/>
            <a:ext cx="1768475" cy="769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2200" dirty="0" err="1">
                <a:solidFill>
                  <a:srgbClr val="000000"/>
                </a:solidFill>
                <a:latin typeface="Abadi MT Condensed Extra Bold" charset="0"/>
              </a:rPr>
              <a:t>Torrecillas</a:t>
            </a:r>
            <a:r>
              <a:rPr lang="en-US" sz="2200" dirty="0">
                <a:solidFill>
                  <a:srgbClr val="000000"/>
                </a:solidFill>
                <a:latin typeface="Abadi MT Condensed Extra Bold" charset="0"/>
              </a:rPr>
              <a:t> Lagoon</a:t>
            </a:r>
          </a:p>
        </p:txBody>
      </p:sp>
      <p:sp>
        <p:nvSpPr>
          <p:cNvPr id="19465" name="Text Box 10"/>
          <p:cNvSpPr txBox="1">
            <a:spLocks noChangeArrowheads="1"/>
          </p:cNvSpPr>
          <p:nvPr/>
        </p:nvSpPr>
        <p:spPr bwMode="auto">
          <a:xfrm>
            <a:off x="7434263" y="1700213"/>
            <a:ext cx="1676400" cy="769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spcBef>
                <a:spcPct val="50000"/>
              </a:spcBef>
            </a:pPr>
            <a:r>
              <a:rPr lang="en-US" sz="2200">
                <a:solidFill>
                  <a:srgbClr val="000000"/>
                </a:solidFill>
                <a:latin typeface="Abadi MT Condensed Extra Bold" charset="0"/>
              </a:rPr>
              <a:t> Piñones Lagoon</a:t>
            </a:r>
          </a:p>
        </p:txBody>
      </p:sp>
      <p:sp>
        <p:nvSpPr>
          <p:cNvPr id="19466" name="Text Box 11"/>
          <p:cNvSpPr txBox="1">
            <a:spLocks noChangeArrowheads="1"/>
          </p:cNvSpPr>
          <p:nvPr/>
        </p:nvSpPr>
        <p:spPr bwMode="auto">
          <a:xfrm>
            <a:off x="234950" y="3159125"/>
            <a:ext cx="3165475" cy="430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2200">
                <a:solidFill>
                  <a:srgbClr val="000000"/>
                </a:solidFill>
                <a:latin typeface="Abadi MT Condensed Extra Bold" charset="0"/>
              </a:rPr>
              <a:t>San Juan Bay</a:t>
            </a:r>
          </a:p>
        </p:txBody>
      </p:sp>
      <p:sp>
        <p:nvSpPr>
          <p:cNvPr id="19467" name="Text Box 12"/>
          <p:cNvSpPr txBox="1">
            <a:spLocks noChangeArrowheads="1"/>
          </p:cNvSpPr>
          <p:nvPr/>
        </p:nvSpPr>
        <p:spPr bwMode="auto">
          <a:xfrm>
            <a:off x="1635125" y="2281238"/>
            <a:ext cx="3165475" cy="430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2200">
                <a:solidFill>
                  <a:srgbClr val="000000"/>
                </a:solidFill>
                <a:latin typeface="Abadi MT Condensed Extra Bold" charset="0"/>
              </a:rPr>
              <a:t>San Antonio Canal</a:t>
            </a:r>
          </a:p>
        </p:txBody>
      </p:sp>
      <p:sp>
        <p:nvSpPr>
          <p:cNvPr id="19468" name="Text Box 13"/>
          <p:cNvSpPr txBox="1">
            <a:spLocks noChangeArrowheads="1"/>
          </p:cNvSpPr>
          <p:nvPr/>
        </p:nvSpPr>
        <p:spPr bwMode="auto">
          <a:xfrm>
            <a:off x="2590800" y="1600200"/>
            <a:ext cx="3165475" cy="430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2200">
                <a:solidFill>
                  <a:srgbClr val="000000"/>
                </a:solidFill>
                <a:latin typeface="Abadi MT Condensed Extra Bold" charset="0"/>
              </a:rPr>
              <a:t>Condado Lagoon</a:t>
            </a:r>
          </a:p>
        </p:txBody>
      </p:sp>
      <p:sp>
        <p:nvSpPr>
          <p:cNvPr id="19469" name="Line 14"/>
          <p:cNvSpPr>
            <a:spLocks noChangeShapeType="1"/>
          </p:cNvSpPr>
          <p:nvPr/>
        </p:nvSpPr>
        <p:spPr bwMode="auto">
          <a:xfrm flipV="1">
            <a:off x="2817813" y="1928813"/>
            <a:ext cx="0" cy="280987"/>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19470" name="Line 15"/>
          <p:cNvSpPr>
            <a:spLocks noChangeShapeType="1"/>
          </p:cNvSpPr>
          <p:nvPr/>
        </p:nvSpPr>
        <p:spPr bwMode="auto">
          <a:xfrm>
            <a:off x="2185988" y="2055813"/>
            <a:ext cx="0" cy="280987"/>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19471" name="Line 16"/>
          <p:cNvSpPr>
            <a:spLocks noChangeShapeType="1"/>
          </p:cNvSpPr>
          <p:nvPr/>
        </p:nvSpPr>
        <p:spPr bwMode="auto">
          <a:xfrm flipH="1">
            <a:off x="696913" y="2395538"/>
            <a:ext cx="0" cy="766762"/>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19472" name="Line 17"/>
          <p:cNvSpPr>
            <a:spLocks noChangeShapeType="1"/>
          </p:cNvSpPr>
          <p:nvPr/>
        </p:nvSpPr>
        <p:spPr bwMode="auto">
          <a:xfrm>
            <a:off x="6808788" y="3649663"/>
            <a:ext cx="0" cy="280987"/>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19473" name="Line 18"/>
          <p:cNvSpPr>
            <a:spLocks noChangeShapeType="1"/>
          </p:cNvSpPr>
          <p:nvPr/>
        </p:nvSpPr>
        <p:spPr bwMode="auto">
          <a:xfrm>
            <a:off x="5830888" y="4038600"/>
            <a:ext cx="0" cy="449263"/>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19474" name="Text Box 19"/>
          <p:cNvSpPr txBox="1">
            <a:spLocks noChangeArrowheads="1"/>
          </p:cNvSpPr>
          <p:nvPr/>
        </p:nvSpPr>
        <p:spPr bwMode="auto">
          <a:xfrm>
            <a:off x="4046538" y="1901825"/>
            <a:ext cx="2530475" cy="769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2200">
                <a:solidFill>
                  <a:srgbClr val="000000"/>
                </a:solidFill>
                <a:latin typeface="Abadi MT Condensed Extra Bold" charset="0"/>
              </a:rPr>
              <a:t>Los Corozos Lagoon</a:t>
            </a:r>
          </a:p>
        </p:txBody>
      </p:sp>
      <p:sp>
        <p:nvSpPr>
          <p:cNvPr id="19475" name="Line 20"/>
          <p:cNvSpPr>
            <a:spLocks noChangeShapeType="1"/>
          </p:cNvSpPr>
          <p:nvPr/>
        </p:nvSpPr>
        <p:spPr bwMode="auto">
          <a:xfrm flipV="1">
            <a:off x="4706938" y="2598738"/>
            <a:ext cx="0" cy="33655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19476" name="Line 21"/>
          <p:cNvSpPr>
            <a:spLocks noChangeShapeType="1"/>
          </p:cNvSpPr>
          <p:nvPr/>
        </p:nvSpPr>
        <p:spPr bwMode="auto">
          <a:xfrm flipH="1" flipV="1">
            <a:off x="8748713" y="2559050"/>
            <a:ext cx="0" cy="41275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19477" name="Line 22"/>
          <p:cNvSpPr>
            <a:spLocks noChangeShapeType="1"/>
          </p:cNvSpPr>
          <p:nvPr/>
        </p:nvSpPr>
        <p:spPr bwMode="auto">
          <a:xfrm rot="16200000" flipV="1">
            <a:off x="7296150" y="2638425"/>
            <a:ext cx="0" cy="33655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19478" name="Line 23"/>
          <p:cNvSpPr>
            <a:spLocks noChangeShapeType="1"/>
          </p:cNvSpPr>
          <p:nvPr/>
        </p:nvSpPr>
        <p:spPr bwMode="auto">
          <a:xfrm>
            <a:off x="0" y="1600200"/>
            <a:ext cx="9144000" cy="0"/>
          </a:xfrm>
          <a:prstGeom prst="line">
            <a:avLst/>
          </a:prstGeom>
          <a:noFill/>
          <a:ln w="9525">
            <a:solidFill>
              <a:srgbClr val="FFCC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9416" name="Rectangle 24"/>
          <p:cNvSpPr>
            <a:spLocks noChangeArrowheads="1"/>
          </p:cNvSpPr>
          <p:nvPr/>
        </p:nvSpPr>
        <p:spPr bwMode="auto">
          <a:xfrm>
            <a:off x="0" y="651685"/>
            <a:ext cx="2286000" cy="796115"/>
          </a:xfrm>
          <a:prstGeom prst="rect">
            <a:avLst/>
          </a:prstGeom>
          <a:noFill/>
          <a:ln w="9525">
            <a:noFill/>
            <a:miter lim="800000"/>
            <a:headEnd/>
            <a:tailEnd/>
          </a:ln>
          <a:effectLst/>
        </p:spPr>
        <p:txBody>
          <a:bodyPr anchor="b">
            <a:spAutoFit/>
          </a:bodyPr>
          <a:lstStyle/>
          <a:p>
            <a:pPr algn="ctr" eaLnBrk="0" hangingPunct="0">
              <a:lnSpc>
                <a:spcPct val="80000"/>
              </a:lnSpc>
              <a:defRPr/>
            </a:pPr>
            <a:r>
              <a:rPr lang="en-US" sz="2800" dirty="0" smtClean="0">
                <a:solidFill>
                  <a:srgbClr val="CC0000"/>
                </a:solidFill>
                <a:effectLst>
                  <a:outerShdw blurRad="38100" dist="38100" dir="2700000" algn="tl">
                    <a:srgbClr val="000000"/>
                  </a:outerShdw>
                </a:effectLst>
                <a:latin typeface="Futura Md BT" charset="0"/>
              </a:rPr>
              <a:t>San Juan Bay Estuary</a:t>
            </a:r>
            <a:endParaRPr lang="en-US" dirty="0">
              <a:solidFill>
                <a:srgbClr val="CC0000"/>
              </a:solidFill>
              <a:effectLst>
                <a:outerShdw blurRad="38100" dist="38100" dir="2700000" algn="tl">
                  <a:srgbClr val="000000"/>
                </a:outerShdw>
              </a:effectLst>
              <a:latin typeface="Futura Md BT" charset="0"/>
            </a:endParaRPr>
          </a:p>
        </p:txBody>
      </p:sp>
      <p:sp>
        <p:nvSpPr>
          <p:cNvPr id="19480" name="Line 25"/>
          <p:cNvSpPr>
            <a:spLocks noChangeShapeType="1"/>
          </p:cNvSpPr>
          <p:nvPr/>
        </p:nvSpPr>
        <p:spPr bwMode="auto">
          <a:xfrm flipH="1">
            <a:off x="3886200" y="3649663"/>
            <a:ext cx="0" cy="1608137"/>
          </a:xfrm>
          <a:prstGeom prst="line">
            <a:avLst/>
          </a:prstGeom>
          <a:noFill/>
          <a:ln w="9525">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pic>
        <p:nvPicPr>
          <p:cNvPr id="19481" name="Picture 26" descr="667C0567"/>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0" y="5334000"/>
            <a:ext cx="2286000" cy="152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482" name="Picture 27" descr="667C0572"/>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2286000" y="0"/>
            <a:ext cx="1066800" cy="160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483" name="Picture 28" descr="667C0626"/>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0" y="3733800"/>
            <a:ext cx="2286000" cy="152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484" name="Picture 29" descr="627R8332"/>
          <p:cNvPicPr>
            <a:picLocks noChangeAspect="1" noChangeArrowheads="1"/>
          </p:cNvPicPr>
          <p:nvPr/>
        </p:nvPicPr>
        <p:blipFill>
          <a:blip r:embed="rId7">
            <a:extLst>
              <a:ext uri="{28A0092B-C50C-407E-A947-70E740481C1C}">
                <a14:useLocalDpi xmlns:a14="http://schemas.microsoft.com/office/drawing/2010/main" xmlns="" val="0"/>
              </a:ext>
            </a:extLst>
          </a:blip>
          <a:srcRect/>
          <a:stretch>
            <a:fillRect/>
          </a:stretch>
        </p:blipFill>
        <p:spPr bwMode="auto">
          <a:xfrm>
            <a:off x="3810000" y="0"/>
            <a:ext cx="2362200" cy="157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485" name="Picture 30" descr="627R8409"/>
          <p:cNvPicPr>
            <a:picLocks noChangeAspect="1" noChangeArrowheads="1"/>
          </p:cNvPicPr>
          <p:nvPr/>
        </p:nvPicPr>
        <p:blipFill>
          <a:blip r:embed="rId8">
            <a:extLst>
              <a:ext uri="{28A0092B-C50C-407E-A947-70E740481C1C}">
                <a14:useLocalDpi xmlns:a14="http://schemas.microsoft.com/office/drawing/2010/main" xmlns="" val="0"/>
              </a:ext>
            </a:extLst>
          </a:blip>
          <a:srcRect/>
          <a:stretch>
            <a:fillRect/>
          </a:stretch>
        </p:blipFill>
        <p:spPr bwMode="auto">
          <a:xfrm>
            <a:off x="6477000" y="0"/>
            <a:ext cx="2371725" cy="1581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21795388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48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93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7" grpId="0"/>
      <p:bldP spid="1948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Title 1"/>
          <p:cNvSpPr>
            <a:spLocks noGrp="1"/>
          </p:cNvSpPr>
          <p:nvPr>
            <p:ph type="title"/>
          </p:nvPr>
        </p:nvSpPr>
        <p:spPr>
          <a:xfrm>
            <a:off x="1862667" y="-106361"/>
            <a:ext cx="5370689" cy="1143000"/>
          </a:xfrm>
        </p:spPr>
        <p:txBody>
          <a:bodyPr>
            <a:noAutofit/>
          </a:bodyPr>
          <a:lstStyle/>
          <a:p>
            <a:r>
              <a:rPr lang="es-PR" sz="8000" b="1" dirty="0" smtClean="0">
                <a:latin typeface="Calibri" charset="0"/>
              </a:rPr>
              <a:t>1936</a:t>
            </a:r>
            <a:endParaRPr lang="es-PR" sz="8000" b="1" dirty="0">
              <a:latin typeface="Calibri" charset="0"/>
            </a:endParaRPr>
          </a:p>
        </p:txBody>
      </p:sp>
      <p:pic>
        <p:nvPicPr>
          <p:cNvPr id="215042" name="Picture 3" descr="martin2"/>
          <p:cNvPicPr>
            <a:picLocks noGrp="1" noChangeAspect="1" noChangeArrowheads="1"/>
          </p:cNvPicPr>
          <p:nvPr>
            <p:ph idx="1"/>
          </p:nvPr>
        </p:nvPicPr>
        <p:blipFill>
          <a:blip r:embed="rId3">
            <a:extLst>
              <a:ext uri="{28A0092B-C50C-407E-A947-70E740481C1C}">
                <a14:useLocalDpi xmlns:a14="http://schemas.microsoft.com/office/drawing/2010/main" xmlns="" val="0"/>
              </a:ext>
            </a:extLst>
          </a:blip>
          <a:srcRect/>
          <a:stretch>
            <a:fillRect/>
          </a:stretch>
        </p:blipFill>
        <p:spPr>
          <a:xfrm>
            <a:off x="-1" y="1044222"/>
            <a:ext cx="9239959" cy="5235222"/>
          </a:xfrm>
        </p:spPr>
      </p:pic>
    </p:spTree>
    <p:extLst>
      <p:ext uri="{BB962C8B-B14F-4D97-AF65-F5344CB8AC3E}">
        <p14:creationId xmlns:p14="http://schemas.microsoft.com/office/powerpoint/2010/main" xmlns="" val="263982609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Title 1"/>
          <p:cNvSpPr>
            <a:spLocks noGrp="1"/>
          </p:cNvSpPr>
          <p:nvPr>
            <p:ph type="title"/>
          </p:nvPr>
        </p:nvSpPr>
        <p:spPr>
          <a:xfrm>
            <a:off x="457200" y="-197554"/>
            <a:ext cx="8229600" cy="1143000"/>
          </a:xfrm>
        </p:spPr>
        <p:txBody>
          <a:bodyPr>
            <a:normAutofit/>
          </a:bodyPr>
          <a:lstStyle/>
          <a:p>
            <a:r>
              <a:rPr lang="es-PR" sz="6600" b="1" dirty="0" smtClean="0">
                <a:latin typeface="Calibri" charset="0"/>
              </a:rPr>
              <a:t>2000</a:t>
            </a:r>
            <a:endParaRPr lang="es-PR" sz="6600" b="1" dirty="0">
              <a:latin typeface="Calibri" charset="0"/>
            </a:endParaRPr>
          </a:p>
        </p:txBody>
      </p:sp>
      <p:pic>
        <p:nvPicPr>
          <p:cNvPr id="216066" name="Content Placeholder 3" descr="2000"/>
          <p:cNvPicPr>
            <a:picLocks noGrp="1" noChangeAspect="1" noChangeArrowheads="1"/>
          </p:cNvPicPr>
          <p:nvPr>
            <p:ph idx="1"/>
          </p:nvPr>
        </p:nvPicPr>
        <p:blipFill>
          <a:blip r:embed="rId3">
            <a:extLst>
              <a:ext uri="{28A0092B-C50C-407E-A947-70E740481C1C}">
                <a14:useLocalDpi xmlns:a14="http://schemas.microsoft.com/office/drawing/2010/main" xmlns="" val="0"/>
              </a:ext>
            </a:extLst>
          </a:blip>
          <a:srcRect t="4144" b="4144"/>
          <a:stretch>
            <a:fillRect/>
          </a:stretch>
        </p:blipFill>
        <p:spPr>
          <a:xfrm>
            <a:off x="0" y="903113"/>
            <a:ext cx="9158111" cy="5559777"/>
          </a:xfrm>
        </p:spPr>
      </p:pic>
    </p:spTree>
    <p:extLst>
      <p:ext uri="{BB962C8B-B14F-4D97-AF65-F5344CB8AC3E}">
        <p14:creationId xmlns:p14="http://schemas.microsoft.com/office/powerpoint/2010/main" xmlns="" val="46897545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8" name="Rectangle 6"/>
          <p:cNvSpPr>
            <a:spLocks noChangeArrowheads="1"/>
          </p:cNvSpPr>
          <p:nvPr/>
        </p:nvSpPr>
        <p:spPr bwMode="auto">
          <a:xfrm>
            <a:off x="0" y="0"/>
            <a:ext cx="2286000" cy="6858000"/>
          </a:xfrm>
          <a:prstGeom prst="rect">
            <a:avLst/>
          </a:prstGeom>
          <a:solidFill>
            <a:srgbClr val="DDDDDD">
              <a:alpha val="50000"/>
            </a:srgbClr>
          </a:solidFill>
          <a:ln w="9525">
            <a:noFill/>
            <a:miter lim="800000"/>
            <a:headEnd/>
            <a:tailEnd/>
          </a:ln>
          <a:effectLst/>
        </p:spPr>
        <p:txBody>
          <a:bodyPr wrap="none" anchor="ctr"/>
          <a:lstStyle/>
          <a:p>
            <a:pPr algn="ctr">
              <a:defRPr/>
            </a:pPr>
            <a:endParaRPr lang="es-ES" sz="3200">
              <a:effectLst>
                <a:outerShdw blurRad="38100" dist="38100" dir="2700000" algn="tl">
                  <a:srgbClr val="FFFFFF"/>
                </a:outerShdw>
              </a:effectLst>
              <a:latin typeface="Futura Md BT" pitchFamily="34" charset="0"/>
              <a:ea typeface="ＭＳ Ｐゴシック" pitchFamily="-16" charset="-128"/>
              <a:cs typeface="+mn-cs"/>
            </a:endParaRPr>
          </a:p>
        </p:txBody>
      </p:sp>
      <p:grpSp>
        <p:nvGrpSpPr>
          <p:cNvPr id="50178" name="Group 2"/>
          <p:cNvGrpSpPr>
            <a:grpSpLocks/>
          </p:cNvGrpSpPr>
          <p:nvPr/>
        </p:nvGrpSpPr>
        <p:grpSpPr bwMode="auto">
          <a:xfrm>
            <a:off x="-304800" y="-152400"/>
            <a:ext cx="9448800" cy="7010400"/>
            <a:chOff x="896" y="384"/>
            <a:chExt cx="4592" cy="2544"/>
          </a:xfrm>
        </p:grpSpPr>
        <p:pic>
          <p:nvPicPr>
            <p:cNvPr id="50179" name="Picture 3" descr="677k3519"/>
            <p:cNvPicPr>
              <a:picLocks noChangeAspect="1" noChangeArrowheads="1"/>
            </p:cNvPicPr>
            <p:nvPr/>
          </p:nvPicPr>
          <p:blipFill>
            <a:blip r:embed="rId3">
              <a:extLst>
                <a:ext uri="{28A0092B-C50C-407E-A947-70E740481C1C}">
                  <a14:useLocalDpi xmlns:a14="http://schemas.microsoft.com/office/drawing/2010/main" xmlns="" val="0"/>
                </a:ext>
              </a:extLst>
            </a:blip>
            <a:srcRect b="14516"/>
            <a:stretch>
              <a:fillRect/>
            </a:stretch>
          </p:blipFill>
          <p:spPr bwMode="auto">
            <a:xfrm>
              <a:off x="2256" y="384"/>
              <a:ext cx="1984" cy="25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0180" name="Picture 4" descr="520-puente guano hacia bitumul"/>
            <p:cNvPicPr>
              <a:picLocks noChangeAspect="1" noChangeArrowheads="1"/>
            </p:cNvPicPr>
            <p:nvPr/>
          </p:nvPicPr>
          <p:blipFill>
            <a:blip r:embed="rId4">
              <a:lum bright="12000"/>
              <a:extLst>
                <a:ext uri="{28A0092B-C50C-407E-A947-70E740481C1C}">
                  <a14:useLocalDpi xmlns:a14="http://schemas.microsoft.com/office/drawing/2010/main" xmlns="" val="0"/>
                </a:ext>
              </a:extLst>
            </a:blip>
            <a:srcRect t="3125" r="3125" b="14063"/>
            <a:stretch>
              <a:fillRect/>
            </a:stretch>
          </p:blipFill>
          <p:spPr bwMode="auto">
            <a:xfrm>
              <a:off x="896" y="384"/>
              <a:ext cx="1984" cy="25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0181" name="Picture 5" descr="677k3518"/>
            <p:cNvPicPr>
              <a:picLocks noChangeAspect="1" noChangeArrowheads="1"/>
            </p:cNvPicPr>
            <p:nvPr/>
          </p:nvPicPr>
          <p:blipFill>
            <a:blip r:embed="rId5">
              <a:extLst>
                <a:ext uri="{28A0092B-C50C-407E-A947-70E740481C1C}">
                  <a14:useLocalDpi xmlns:a14="http://schemas.microsoft.com/office/drawing/2010/main" xmlns="" val="0"/>
                </a:ext>
              </a:extLst>
            </a:blip>
            <a:srcRect t="3078" b="15384"/>
            <a:stretch>
              <a:fillRect/>
            </a:stretch>
          </p:blipFill>
          <p:spPr bwMode="auto">
            <a:xfrm>
              <a:off x="3408" y="384"/>
              <a:ext cx="2080" cy="25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extLst>
      <p:ext uri="{BB962C8B-B14F-4D97-AF65-F5344CB8AC3E}">
        <p14:creationId xmlns:p14="http://schemas.microsoft.com/office/powerpoint/2010/main" xmlns="" val="390813674"/>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http://dragadomartinpena.org/images/Barrios%20y%20Avenidas%20CMP.png"/>
          <p:cNvPicPr>
            <a:picLocks noGrp="1"/>
          </p:cNvPicPr>
          <p:nvPr>
            <p:ph idx="1"/>
          </p:nvPr>
        </p:nvPicPr>
        <p:blipFill>
          <a:blip r:embed="rId3" cstate="email"/>
          <a:srcRect/>
          <a:stretch>
            <a:fillRect/>
          </a:stretch>
        </p:blipFill>
        <p:spPr bwMode="auto">
          <a:xfrm>
            <a:off x="0" y="1092364"/>
            <a:ext cx="9143999" cy="5765636"/>
          </a:xfrm>
          <a:prstGeom prst="rect">
            <a:avLst/>
          </a:prstGeom>
          <a:ln>
            <a:noFill/>
          </a:ln>
          <a:effectLst>
            <a:outerShdw blurRad="292100" dist="139700" dir="2700000" algn="tl" rotWithShape="0">
              <a:srgbClr val="333333">
                <a:alpha val="65000"/>
              </a:srgbClr>
            </a:outerShdw>
          </a:effectLst>
        </p:spPr>
      </p:pic>
      <mc:AlternateContent xmlns:mc="http://schemas.openxmlformats.org/markup-compatibility/2006">
        <mc:Choice xmlns:p14="http://schemas.microsoft.com/office/powerpoint/2010/main" xmlns="" Requires="p14">
          <p:contentPart p14:bwMode="auto" r:id="rId4">
            <p14:nvContentPartPr>
              <p14:cNvPr id="1031" name="Ink 7"/>
              <p14:cNvContentPartPr>
                <a14:cpLocks xmlns:a14="http://schemas.microsoft.com/office/drawing/2010/main" noRot="1" noChangeAspect="1" noEditPoints="1" noChangeArrowheads="1" noChangeShapeType="1"/>
              </p14:cNvContentPartPr>
              <p14:nvPr/>
            </p14:nvContentPartPr>
            <p14:xfrm>
              <a:off x="46467713" y="20959763"/>
              <a:ext cx="0" cy="0"/>
            </p14:xfrm>
          </p:contentPart>
        </mc:Choice>
        <mc:Fallback>
          <p:pic>
            <p:nvPicPr>
              <p:cNvPr id="1031" name="Ink 7"/>
              <p:cNvPicPr>
                <a:picLocks noRot="1" noChangeAspect="1" noEditPoints="1" noChangeArrowheads="1" noChangeShapeType="1"/>
              </p:cNvPicPr>
              <p:nvPr/>
            </p:nvPicPr>
            <p:blipFill>
              <a:blip r:embed="rId5"/>
              <a:stretch>
                <a:fillRect/>
              </a:stretch>
            </p:blipFill>
            <p:spPr>
              <a:xfrm>
                <a:off x="46467713" y="20959763"/>
                <a:ext cx="0" cy="0"/>
              </a:xfrm>
              <a:prstGeom prst="rect">
                <a:avLst/>
              </a:prstGeom>
            </p:spPr>
          </p:pic>
        </mc:Fallback>
      </mc:AlternateContent>
    </p:spTree>
    <p:extLst>
      <p:ext uri="{BB962C8B-B14F-4D97-AF65-F5344CB8AC3E}">
        <p14:creationId xmlns:p14="http://schemas.microsoft.com/office/powerpoint/2010/main" xmlns="" val="588605888"/>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theme/theme1.xml><?xml version="1.0" encoding="utf-8"?>
<a:theme xmlns:a="http://schemas.openxmlformats.org/drawingml/2006/main" name="Blac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Black .thmx</Template>
  <TotalTime>2651</TotalTime>
  <Words>1395</Words>
  <Application>Microsoft Office PowerPoint</Application>
  <PresentationFormat>Presentación en pantalla (4:3)</PresentationFormat>
  <Paragraphs>198</Paragraphs>
  <Slides>46</Slides>
  <Notes>46</Notes>
  <HiddenSlides>3</HiddenSlides>
  <MMClips>0</MMClips>
  <ScaleCrop>false</ScaleCrop>
  <HeadingPairs>
    <vt:vector size="4" baseType="variant">
      <vt:variant>
        <vt:lpstr>Tema</vt:lpstr>
      </vt:variant>
      <vt:variant>
        <vt:i4>1</vt:i4>
      </vt:variant>
      <vt:variant>
        <vt:lpstr>Títulos de diapositiva</vt:lpstr>
      </vt:variant>
      <vt:variant>
        <vt:i4>46</vt:i4>
      </vt:variant>
    </vt:vector>
  </HeadingPairs>
  <TitlesOfParts>
    <vt:vector size="47" baseType="lpstr">
      <vt:lpstr>Black</vt:lpstr>
      <vt:lpstr>Diapositiva 1</vt:lpstr>
      <vt:lpstr>Diapositiva 2</vt:lpstr>
      <vt:lpstr>Diapositiva 3</vt:lpstr>
      <vt:lpstr>Diapositiva 4</vt:lpstr>
      <vt:lpstr>Diapositiva 5</vt:lpstr>
      <vt:lpstr>1936</vt:lpstr>
      <vt:lpstr>2000</vt:lpstr>
      <vt:lpstr>Diapositiva 8</vt:lpstr>
      <vt:lpstr>Diapositiva 9</vt:lpstr>
      <vt:lpstr>Diapositiva 10</vt:lpstr>
      <vt:lpstr>Diapositiva 11</vt:lpstr>
      <vt:lpstr>INDICADORES DE CONTAMINACION:</vt:lpstr>
      <vt:lpstr>Muestras de agua del estuario de San Juan</vt:lpstr>
      <vt:lpstr>Diapositiva 14</vt:lpstr>
      <vt:lpstr>Diapositiva 15</vt:lpstr>
      <vt:lpstr>Diapositiva 16</vt:lpstr>
      <vt:lpstr>Diapositiva 17</vt:lpstr>
      <vt:lpstr>Diapositiva 18</vt:lpstr>
      <vt:lpstr>Educacion ambiental  en  escuelas :</vt:lpstr>
      <vt:lpstr>Diapositiva 20</vt:lpstr>
      <vt:lpstr>Diapositiva 21</vt:lpstr>
      <vt:lpstr>Diapositiva 22</vt:lpstr>
      <vt:lpstr>Diapositiva 23</vt:lpstr>
      <vt:lpstr>Environmental education in community:</vt:lpstr>
      <vt:lpstr>Diapositiva 25</vt:lpstr>
      <vt:lpstr>Diapositiva 26</vt:lpstr>
      <vt:lpstr>Diapositiva 27</vt:lpstr>
      <vt:lpstr>Diapositiva 28</vt:lpstr>
      <vt:lpstr>Diapositiva 29</vt:lpstr>
      <vt:lpstr>Diapositiva 30</vt:lpstr>
      <vt:lpstr>Students assess needs for local markets and farmers (survey) </vt:lpstr>
      <vt:lpstr>Diapositiva 32</vt:lpstr>
      <vt:lpstr>Diapositiva 33</vt:lpstr>
      <vt:lpstr>Diapositiva 34</vt:lpstr>
      <vt:lpstr>Diapositiva 35</vt:lpstr>
      <vt:lpstr>Diapositiva 36</vt:lpstr>
      <vt:lpstr>Diapositiva 37</vt:lpstr>
      <vt:lpstr>Diapositiva 38</vt:lpstr>
      <vt:lpstr>Diapositiva 39</vt:lpstr>
      <vt:lpstr>Diapositiva 40</vt:lpstr>
      <vt:lpstr>Diapositiva 41</vt:lpstr>
      <vt:lpstr>Diapositiva 42</vt:lpstr>
      <vt:lpstr>Diapositiva 43</vt:lpstr>
      <vt:lpstr>Diapositiva 44</vt:lpstr>
      <vt:lpstr>Diapositiva 45</vt:lpstr>
      <vt:lpstr>Diapositiva 46</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Ana Elisa</dc:creator>
  <cp:lastModifiedBy>naesmi</cp:lastModifiedBy>
  <cp:revision>64</cp:revision>
  <dcterms:created xsi:type="dcterms:W3CDTF">2014-08-25T19:45:27Z</dcterms:created>
  <dcterms:modified xsi:type="dcterms:W3CDTF">2015-02-05T11:18:02Z</dcterms:modified>
</cp:coreProperties>
</file>