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  <p:sldMasterId id="2147483729" r:id="rId2"/>
  </p:sldMasterIdLst>
  <p:sldIdLst>
    <p:sldId id="256" r:id="rId3"/>
    <p:sldId id="257" r:id="rId4"/>
    <p:sldId id="260" r:id="rId5"/>
    <p:sldId id="272" r:id="rId6"/>
    <p:sldId id="270" r:id="rId7"/>
    <p:sldId id="275" r:id="rId8"/>
    <p:sldId id="276" r:id="rId9"/>
    <p:sldId id="263" r:id="rId10"/>
    <p:sldId id="264" r:id="rId11"/>
    <p:sldId id="267" r:id="rId12"/>
    <p:sldId id="266" r:id="rId13"/>
    <p:sldId id="268" r:id="rId14"/>
    <p:sldId id="273" r:id="rId15"/>
    <p:sldId id="280" r:id="rId16"/>
    <p:sldId id="269" r:id="rId17"/>
    <p:sldId id="277" r:id="rId18"/>
    <p:sldId id="278" r:id="rId19"/>
    <p:sldId id="279" r:id="rId20"/>
    <p:sldId id="285" r:id="rId21"/>
    <p:sldId id="283" r:id="rId22"/>
    <p:sldId id="281" r:id="rId23"/>
    <p:sldId id="282" r:id="rId24"/>
    <p:sldId id="287" r:id="rId25"/>
    <p:sldId id="284" r:id="rId26"/>
    <p:sldId id="28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4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BE24-2C31-BE44-99EF-DCD9289825B3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BE24-2C31-BE44-99EF-DCD9289825B3}" type="datetimeFigureOut">
              <a:rPr lang="en-US" smtClean="0"/>
              <a:t>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5F4F-666C-454C-8A7D-8DD47A49CA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43CBE24-2C31-BE44-99EF-DCD9289825B3}" type="datetimeFigureOut">
              <a:rPr lang="en-US" smtClean="0"/>
              <a:t>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C55F4F-666C-454C-8A7D-8DD47A49CA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BE24-2C31-BE44-99EF-DCD9289825B3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5F4F-666C-454C-8A7D-8DD47A49CA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BE24-2C31-BE44-99EF-DCD9289825B3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5F4F-666C-454C-8A7D-8DD47A49CA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A3A6-591F-A14B-9334-AE10BF2399A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CED8-01E0-8F43-969A-F2630CB42CB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1634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A3A6-591F-A14B-9334-AE10BF2399A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CED8-01E0-8F43-969A-F2630CB42CB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1547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A3A6-591F-A14B-9334-AE10BF2399A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CED8-01E0-8F43-969A-F2630CB42CB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7742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A3A6-591F-A14B-9334-AE10BF2399A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CED8-01E0-8F43-969A-F2630CB42CB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362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A3A6-591F-A14B-9334-AE10BF2399A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CED8-01E0-8F43-969A-F2630CB42CB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8152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A3A6-591F-A14B-9334-AE10BF2399A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CED8-01E0-8F43-969A-F2630CB42CB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948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BE24-2C31-BE44-99EF-DCD9289825B3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5F4F-666C-454C-8A7D-8DD47A49CA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A3A6-591F-A14B-9334-AE10BF2399A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CED8-01E0-8F43-969A-F2630CB42CB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773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A3A6-591F-A14B-9334-AE10BF2399A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CED8-01E0-8F43-969A-F2630CB42CB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1887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A3A6-591F-A14B-9334-AE10BF2399A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CED8-01E0-8F43-969A-F2630CB42CB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272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A3A6-591F-A14B-9334-AE10BF2399A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CED8-01E0-8F43-969A-F2630CB42CB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6186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A3A6-591F-A14B-9334-AE10BF2399A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CED8-01E0-8F43-969A-F2630CB42CB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578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BE24-2C31-BE44-99EF-DCD9289825B3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BE24-2C31-BE44-99EF-DCD9289825B3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5F4F-666C-454C-8A7D-8DD47A49CA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BE24-2C31-BE44-99EF-DCD9289825B3}" type="datetimeFigureOut">
              <a:rPr lang="en-US" smtClean="0"/>
              <a:t>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5F4F-666C-454C-8A7D-8DD47A49CA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BE24-2C31-BE44-99EF-DCD9289825B3}" type="datetimeFigureOut">
              <a:rPr lang="en-US" smtClean="0"/>
              <a:t>2/1/16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5F4F-666C-454C-8A7D-8DD47A49CA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BE24-2C31-BE44-99EF-DCD9289825B3}" type="datetimeFigureOut">
              <a:rPr lang="en-US" smtClean="0"/>
              <a:t>2/1/16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5F4F-666C-454C-8A7D-8DD47A49CA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BE24-2C31-BE44-99EF-DCD9289825B3}" type="datetimeFigureOut">
              <a:rPr lang="en-US" smtClean="0"/>
              <a:t>2/1/16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5F4F-666C-454C-8A7D-8DD47A49CAA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43CBE24-2C31-BE44-99EF-DCD9289825B3}" type="datetimeFigureOut">
              <a:rPr lang="en-US" smtClean="0"/>
              <a:t>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C55F4F-666C-454C-8A7D-8DD47A49CA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43CBE24-2C31-BE44-99EF-DCD9289825B3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E1C55F4F-666C-454C-8A7D-8DD47A49CA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FA3A6-591F-A14B-9334-AE10BF2399A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5CED8-01E0-8F43-969A-F2630CB42CB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21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emf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1.jpg"/><Relationship Id="rId5" Type="http://schemas.openxmlformats.org/officeDocument/2006/relationships/image" Target="../media/image42.png"/><Relationship Id="rId6" Type="http://schemas.microsoft.com/office/2007/relationships/hdphoto" Target="../media/hdphoto2.wdp"/><Relationship Id="rId7" Type="http://schemas.openxmlformats.org/officeDocument/2006/relationships/image" Target="../media/image43.png"/><Relationship Id="rId8" Type="http://schemas.microsoft.com/office/2007/relationships/hdphoto" Target="../media/hdphoto3.wdp"/><Relationship Id="rId9" Type="http://schemas.openxmlformats.org/officeDocument/2006/relationships/image" Target="../media/image44.jpeg"/><Relationship Id="rId10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28064"/>
            <a:ext cx="9126604" cy="1470025"/>
          </a:xfrm>
        </p:spPr>
        <p:txBody>
          <a:bodyPr/>
          <a:lstStyle/>
          <a:p>
            <a:pPr algn="ctr"/>
            <a:r>
              <a:rPr lang="es-ES_tradnl" sz="6600" b="1" dirty="0" smtClean="0"/>
              <a:t>Infraestructura </a:t>
            </a:r>
            <a:r>
              <a:rPr lang="es-ES_tradnl" sz="6600" b="1" dirty="0"/>
              <a:t>V</a:t>
            </a:r>
            <a:r>
              <a:rPr lang="es-ES_tradnl" sz="6600" b="1" dirty="0" smtClean="0"/>
              <a:t>erde</a:t>
            </a:r>
            <a:endParaRPr lang="es-ES_tradnl" sz="6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641" y="3778858"/>
            <a:ext cx="5896336" cy="24199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6776" y="293260"/>
            <a:ext cx="56909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Ana V. </a:t>
            </a:r>
            <a:r>
              <a:rPr lang="en-US" sz="1200" dirty="0" err="1" smtClean="0"/>
              <a:t>Arache</a:t>
            </a:r>
            <a:r>
              <a:rPr lang="en-US" sz="1200" dirty="0" smtClean="0"/>
              <a:t> |</a:t>
            </a:r>
            <a:r>
              <a:rPr lang="en-US" sz="1200" dirty="0" err="1" smtClean="0"/>
              <a:t>Asistente</a:t>
            </a:r>
            <a:r>
              <a:rPr lang="en-US" sz="1200" dirty="0" smtClean="0"/>
              <a:t> de </a:t>
            </a:r>
            <a:r>
              <a:rPr lang="en-US" sz="1200" dirty="0" err="1" smtClean="0"/>
              <a:t>Programa</a:t>
            </a:r>
            <a:endParaRPr lang="en-US" sz="1200" dirty="0" smtClean="0"/>
          </a:p>
          <a:p>
            <a:r>
              <a:rPr lang="en-US" sz="1200" dirty="0" err="1" smtClean="0"/>
              <a:t>Vieques</a:t>
            </a:r>
            <a:r>
              <a:rPr lang="en-US" sz="1200" dirty="0" smtClean="0"/>
              <a:t> </a:t>
            </a:r>
            <a:r>
              <a:rPr lang="en-US" sz="1200" dirty="0" err="1" smtClean="0"/>
              <a:t>Satelite</a:t>
            </a:r>
            <a:r>
              <a:rPr lang="en-US" sz="1200" dirty="0" smtClean="0"/>
              <a:t> Office</a:t>
            </a:r>
          </a:p>
          <a:p>
            <a:r>
              <a:rPr lang="en-US" sz="1200" dirty="0" smtClean="0"/>
              <a:t>Environmental Finance Center</a:t>
            </a:r>
          </a:p>
          <a:p>
            <a:r>
              <a:rPr lang="en-US" sz="1200" dirty="0" smtClean="0"/>
              <a:t>SYRACUSE UNIVERSITY</a:t>
            </a:r>
          </a:p>
          <a:p>
            <a:r>
              <a:rPr lang="en-US" sz="1200" dirty="0" smtClean="0"/>
              <a:t>787.403.9773 </a:t>
            </a:r>
          </a:p>
          <a:p>
            <a:r>
              <a:rPr lang="en-US" sz="1200" dirty="0" err="1" smtClean="0"/>
              <a:t>avarachel@syr.edu</a:t>
            </a:r>
            <a:r>
              <a:rPr lang="en-US" sz="1200" dirty="0" smtClean="0"/>
              <a:t>  </a:t>
            </a:r>
          </a:p>
          <a:p>
            <a:r>
              <a:rPr lang="en-US" sz="1200" dirty="0" err="1" smtClean="0"/>
              <a:t>efc.syr.edu</a:t>
            </a:r>
            <a:endParaRPr lang="en-US" sz="1200" dirty="0" smtClean="0"/>
          </a:p>
          <a:p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233520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9066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228" y="190856"/>
            <a:ext cx="2515464" cy="5470728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s-PR" dirty="0" smtClean="0"/>
              <a:t>Rastrillos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s-PR" dirty="0" smtClean="0"/>
              <a:t>Palas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s-PR" dirty="0" smtClean="0"/>
              <a:t>Carretilla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s-PR" dirty="0" smtClean="0"/>
              <a:t>Viruta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s-PR" dirty="0" smtClean="0"/>
              <a:t>Plantas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s-PR" dirty="0" smtClean="0"/>
              <a:t>Enmiendas de suelo (composta)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s-PR" dirty="0" smtClean="0"/>
              <a:t>Piedra decorativa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s-PR" dirty="0" smtClean="0"/>
              <a:t>Rotulación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s-PR" dirty="0" smtClean="0"/>
              <a:t>Asientos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s-PR" dirty="0" smtClean="0"/>
              <a:t>Mano de obra: amigos, vecinos y familia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68284" y="-3325"/>
            <a:ext cx="1872932" cy="369332"/>
          </a:xfrm>
          <a:prstGeom prst="rect">
            <a:avLst/>
          </a:prstGeom>
          <a:solidFill>
            <a:srgbClr val="FFFFFF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Materiales</a:t>
            </a:r>
            <a:r>
              <a:rPr lang="en-US" b="1" dirty="0" smtClean="0"/>
              <a:t>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04444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40" y="3443798"/>
            <a:ext cx="4240113" cy="3191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96" y="393913"/>
            <a:ext cx="4531266" cy="60416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36290" y="590658"/>
            <a:ext cx="40257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PR" dirty="0" smtClean="0"/>
              <a:t>Remover la grama existente</a:t>
            </a:r>
          </a:p>
          <a:p>
            <a:pPr marL="342900" indent="-342900">
              <a:buFont typeface="+mj-lt"/>
              <a:buAutoNum type="arabicPeriod"/>
            </a:pPr>
            <a:r>
              <a:rPr lang="es-PR" dirty="0" smtClean="0"/>
              <a:t>Escavar a la </a:t>
            </a:r>
            <a:r>
              <a:rPr lang="es-PR" dirty="0" smtClean="0"/>
              <a:t>elevación </a:t>
            </a:r>
            <a:r>
              <a:rPr lang="es-PR" dirty="0" smtClean="0"/>
              <a:t>deseada y nivelar</a:t>
            </a:r>
          </a:p>
          <a:p>
            <a:pPr marL="342900" indent="-342900">
              <a:buFont typeface="+mj-lt"/>
              <a:buAutoNum type="arabicPeriod"/>
            </a:pPr>
            <a:r>
              <a:rPr lang="es-PR" dirty="0" smtClean="0"/>
              <a:t>Añadir las enmiendas de suelo</a:t>
            </a:r>
          </a:p>
          <a:p>
            <a:pPr marL="342900" indent="-342900">
              <a:buFont typeface="+mj-lt"/>
              <a:buAutoNum type="arabicPeriod"/>
            </a:pPr>
            <a:r>
              <a:rPr lang="es-PR" dirty="0" smtClean="0"/>
              <a:t>Preparar Berma (si es necesario)</a:t>
            </a:r>
          </a:p>
          <a:p>
            <a:pPr marL="342900" indent="-342900">
              <a:buFont typeface="+mj-lt"/>
              <a:buAutoNum type="arabicPeriod"/>
            </a:pPr>
            <a:r>
              <a:rPr lang="es-PR" dirty="0" smtClean="0"/>
              <a:t>Preparar el canal de sobreflujo</a:t>
            </a:r>
          </a:p>
          <a:p>
            <a:pPr marL="342900" indent="-342900">
              <a:buFont typeface="+mj-lt"/>
              <a:buAutoNum type="arabicPeriod"/>
            </a:pPr>
            <a:r>
              <a:rPr lang="es-PR" dirty="0" smtClean="0"/>
              <a:t>Nivelar la parte mas baja</a:t>
            </a:r>
          </a:p>
          <a:p>
            <a:pPr marL="342900" indent="-342900">
              <a:buFont typeface="+mj-lt"/>
              <a:buAutoNum type="arabicPeriod"/>
            </a:pPr>
            <a:r>
              <a:rPr lang="es-PR" dirty="0" smtClean="0"/>
              <a:t>Plantar especies nativas</a:t>
            </a:r>
          </a:p>
          <a:p>
            <a:pPr marL="342900" indent="-342900">
              <a:buFont typeface="+mj-lt"/>
              <a:buAutoNum type="arabicPeriod"/>
            </a:pPr>
            <a:r>
              <a:rPr lang="es-PR" dirty="0" smtClean="0"/>
              <a:t>Aplicar Viruta</a:t>
            </a:r>
          </a:p>
          <a:p>
            <a:pPr marL="342900" indent="-342900">
              <a:buFont typeface="+mj-lt"/>
              <a:buAutoNum type="arabicPeriod"/>
            </a:pPr>
            <a:r>
              <a:rPr lang="es-PR" dirty="0" smtClean="0"/>
              <a:t>REGAR</a:t>
            </a:r>
            <a:r>
              <a:rPr lang="es-PR" dirty="0" smtClean="0"/>
              <a:t>!!</a:t>
            </a:r>
          </a:p>
          <a:p>
            <a:endParaRPr lang="es-PR" dirty="0"/>
          </a:p>
        </p:txBody>
      </p:sp>
      <p:sp>
        <p:nvSpPr>
          <p:cNvPr id="8" name="TextBox 7"/>
          <p:cNvSpPr txBox="1"/>
          <p:nvPr/>
        </p:nvSpPr>
        <p:spPr>
          <a:xfrm>
            <a:off x="5842552" y="200450"/>
            <a:ext cx="2388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b="1" u="sng" dirty="0" smtClean="0"/>
              <a:t>Pasos de instalación</a:t>
            </a:r>
            <a:endParaRPr lang="es-PR" b="1" u="sng" dirty="0"/>
          </a:p>
        </p:txBody>
      </p:sp>
    </p:spTree>
    <p:extLst>
      <p:ext uri="{BB962C8B-B14F-4D97-AF65-F5344CB8AC3E}">
        <p14:creationId xmlns:p14="http://schemas.microsoft.com/office/powerpoint/2010/main" val="243834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68400"/>
            <a:ext cx="73025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5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977900"/>
            <a:ext cx="63500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17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1-30 at 4.51.2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t="8625" r="3543" b="6912"/>
          <a:stretch/>
        </p:blipFill>
        <p:spPr>
          <a:xfrm>
            <a:off x="260946" y="591432"/>
            <a:ext cx="8559045" cy="579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38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Vamos</a:t>
            </a:r>
            <a:r>
              <a:rPr lang="en-US" dirty="0" smtClean="0"/>
              <a:t> a </a:t>
            </a:r>
            <a:r>
              <a:rPr lang="en-US" dirty="0" err="1" smtClean="0"/>
              <a:t>practicar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PR" dirty="0" smtClean="0"/>
              <a:t>Identifiquemos </a:t>
            </a:r>
            <a:r>
              <a:rPr lang="es-PR" dirty="0" smtClean="0"/>
              <a:t>la infraestructura verde que tiene y la que necesitamos en la UMET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3197381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0"/>
            <a:ext cx="86493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4353" y="412699"/>
            <a:ext cx="2603896" cy="2308324"/>
          </a:xfrm>
          <a:prstGeom prst="rect">
            <a:avLst/>
          </a:prstGeom>
          <a:solidFill>
            <a:srgbClr val="3366FF">
              <a:alpha val="46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PR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Techo verde</a:t>
            </a:r>
          </a:p>
          <a:p>
            <a:pPr marL="342900" indent="-342900">
              <a:buFont typeface="+mj-lt"/>
              <a:buAutoNum type="arabicPeriod"/>
            </a:pPr>
            <a:r>
              <a:rPr lang="es-PR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Biocuneta</a:t>
            </a:r>
          </a:p>
          <a:p>
            <a:pPr marL="342900" indent="-342900">
              <a:buFont typeface="+mj-lt"/>
              <a:buAutoNum type="arabicPeriod"/>
            </a:pPr>
            <a:r>
              <a:rPr lang="es-PR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Jardines de lluvia</a:t>
            </a:r>
          </a:p>
          <a:p>
            <a:pPr marL="342900" indent="-342900">
              <a:buFont typeface="+mj-lt"/>
              <a:buAutoNum type="arabicPeriod"/>
            </a:pPr>
            <a:r>
              <a:rPr lang="es-PR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Sisternas</a:t>
            </a:r>
          </a:p>
          <a:p>
            <a:pPr marL="342900" indent="-342900">
              <a:buFont typeface="+mj-lt"/>
              <a:buAutoNum type="arabicPeriod"/>
            </a:pPr>
            <a:r>
              <a:rPr lang="es-PR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Pavimentos hipermeables</a:t>
            </a:r>
          </a:p>
          <a:p>
            <a:pPr marL="342900" indent="-342900">
              <a:buFont typeface="+mj-lt"/>
              <a:buAutoNum type="arabicPeriod"/>
            </a:pPr>
            <a:r>
              <a:rPr lang="es-PR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Bosques ribereños</a:t>
            </a:r>
          </a:p>
          <a:p>
            <a:pPr marL="342900" indent="-342900">
              <a:buFont typeface="+mj-lt"/>
              <a:buAutoNum type="arabicPeriod"/>
            </a:pPr>
            <a:r>
              <a:rPr lang="es-PR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Huertos ecológicos</a:t>
            </a:r>
          </a:p>
        </p:txBody>
      </p:sp>
      <p:sp>
        <p:nvSpPr>
          <p:cNvPr id="4" name="Quad Arrow 3"/>
          <p:cNvSpPr/>
          <p:nvPr/>
        </p:nvSpPr>
        <p:spPr>
          <a:xfrm>
            <a:off x="4495149" y="2559777"/>
            <a:ext cx="342680" cy="322492"/>
          </a:xfrm>
          <a:prstGeom prst="quad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302" y="224200"/>
            <a:ext cx="3250360" cy="1631950"/>
          </a:xfrm>
        </p:spPr>
        <p:txBody>
          <a:bodyPr/>
          <a:lstStyle/>
          <a:p>
            <a:r>
              <a:rPr lang="en-US" sz="3200" b="1" dirty="0" err="1" smtClean="0"/>
              <a:t>Manejo</a:t>
            </a:r>
            <a:r>
              <a:rPr lang="en-US" sz="3200" b="1" dirty="0"/>
              <a:t> </a:t>
            </a:r>
            <a:r>
              <a:rPr lang="en-US" sz="3200" b="1" dirty="0" err="1" smtClean="0"/>
              <a:t>Sustentable</a:t>
            </a:r>
            <a:r>
              <a:rPr lang="en-US" sz="3200" b="1" dirty="0" smtClean="0"/>
              <a:t> de </a:t>
            </a:r>
            <a:r>
              <a:rPr lang="en-US" sz="3200" b="1" dirty="0" err="1" smtClean="0"/>
              <a:t>Materiales</a:t>
            </a:r>
            <a:endParaRPr lang="en-US" sz="32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4888" r="4888"/>
          <a:stretch>
            <a:fillRect/>
          </a:stretch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4648201"/>
            <a:ext cx="1934481" cy="13716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608946" y="1770789"/>
            <a:ext cx="3250360" cy="393541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s-PR" sz="1400" b="1" dirty="0"/>
              <a:t>Promover esfuerzos para manejar materiales y productos considerando su ciclo de vida.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PR" dirty="0"/>
              <a:t>Seleciona un producto para completar su análisis de ciclos de vida y publica un proyecto demostrativo sobre </a:t>
            </a:r>
            <a:r>
              <a:rPr lang="es-PR" dirty="0" smtClean="0"/>
              <a:t>esto</a:t>
            </a:r>
            <a:r>
              <a:rPr lang="es-PR" dirty="0"/>
              <a:t>.</a:t>
            </a:r>
          </a:p>
          <a:p>
            <a:pPr marL="342900" indent="-342900">
              <a:buAutoNum type="arabicPeriod"/>
            </a:pPr>
            <a:r>
              <a:rPr lang="es-PR" sz="1400" b="1" dirty="0" smtClean="0"/>
              <a:t>Desarrollar capacidad e integrar MSM en los programas municipales  existentes.</a:t>
            </a:r>
            <a:r>
              <a:rPr lang="es-PR" sz="1400" dirty="0" smtClean="0"/>
              <a:t>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PR" dirty="0" smtClean="0"/>
              <a:t>Establecer y mejorar bases de datos y herramientas para la toma de decisiones para facilitar el MSM.</a:t>
            </a:r>
            <a:endParaRPr lang="es-PR" b="1" dirty="0" smtClean="0"/>
          </a:p>
          <a:p>
            <a:pPr marL="342900" indent="-342900" algn="l">
              <a:buAutoNum type="arabicPeriod"/>
            </a:pPr>
            <a:r>
              <a:rPr lang="es-PR" sz="1400" b="1" dirty="0" smtClean="0"/>
              <a:t> </a:t>
            </a:r>
            <a:r>
              <a:rPr lang="es-PR" sz="1400" b="1" dirty="0"/>
              <a:t>Acelerar el </a:t>
            </a:r>
            <a:r>
              <a:rPr lang="es-PR" sz="1400" b="1" dirty="0" smtClean="0"/>
              <a:t>di</a:t>
            </a:r>
            <a:r>
              <a:rPr lang="es-PR" sz="1400" b="1" dirty="0" smtClean="0"/>
              <a:t>á</a:t>
            </a:r>
            <a:r>
              <a:rPr lang="es-PR" sz="1400" b="1" dirty="0" smtClean="0"/>
              <a:t>logo </a:t>
            </a:r>
            <a:r>
              <a:rPr lang="es-PR" sz="1400" b="1" dirty="0"/>
              <a:t>público sobre el manejo de materiales enfocado en el análisis de sus ciclcos de vida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PR" dirty="0"/>
              <a:t>Estimular el dialogo a nivel nacional sobre el MSM y los intrumentos económicos que lo alientan.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2415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965200"/>
            <a:ext cx="6108700" cy="4914900"/>
          </a:xfrm>
          <a:prstGeom prst="rect">
            <a:avLst/>
          </a:prstGeom>
          <a:solidFill>
            <a:srgbClr val="E1F4EB"/>
          </a:solidFill>
        </p:spPr>
      </p:pic>
    </p:spTree>
    <p:extLst>
      <p:ext uri="{BB962C8B-B14F-4D97-AF65-F5344CB8AC3E}">
        <p14:creationId xmlns:p14="http://schemas.microsoft.com/office/powerpoint/2010/main" val="415057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290285"/>
            <a:ext cx="3250360" cy="560614"/>
          </a:xfrm>
        </p:spPr>
        <p:txBody>
          <a:bodyPr/>
          <a:lstStyle/>
          <a:p>
            <a:r>
              <a:rPr lang="en-US" b="1" dirty="0" smtClean="0"/>
              <a:t>El </a:t>
            </a:r>
            <a:r>
              <a:rPr lang="en-US" b="1" dirty="0" err="1" smtClean="0"/>
              <a:t>problema</a:t>
            </a:r>
            <a:endParaRPr lang="en-US" b="1" dirty="0"/>
          </a:p>
        </p:txBody>
      </p:sp>
      <p:sp>
        <p:nvSpPr>
          <p:cNvPr id="4" name="Subtitle 3"/>
          <p:cNvSpPr>
            <a:spLocks noGrp="1"/>
          </p:cNvSpPr>
          <p:nvPr>
            <p:ph type="body" sz="half" idx="2"/>
          </p:nvPr>
        </p:nvSpPr>
        <p:spPr>
          <a:xfrm>
            <a:off x="608946" y="802454"/>
            <a:ext cx="3250360" cy="3935412"/>
          </a:xfrm>
        </p:spPr>
        <p:txBody>
          <a:bodyPr/>
          <a:lstStyle/>
          <a:p>
            <a:r>
              <a:rPr lang="es-PR" sz="2000" dirty="0" smtClean="0"/>
              <a:t>Manejo de escorrentías</a:t>
            </a:r>
          </a:p>
          <a:p>
            <a:r>
              <a:rPr lang="es-PR" sz="2000" dirty="0" smtClean="0"/>
              <a:t>superficies </a:t>
            </a:r>
            <a:r>
              <a:rPr lang="es-PR" sz="2000" dirty="0" smtClean="0"/>
              <a:t>hipermeables </a:t>
            </a:r>
            <a:r>
              <a:rPr lang="es-PR" sz="2000" dirty="0" smtClean="0"/>
              <a:t>(techos, estacionamientos y carreteras)</a:t>
            </a:r>
          </a:p>
          <a:p>
            <a:endParaRPr lang="es-PR" sz="2000" dirty="0"/>
          </a:p>
        </p:txBody>
      </p:sp>
      <p:pic>
        <p:nvPicPr>
          <p:cNvPr id="14" name="Picture Placeholder 13" descr="flood.pn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r="2067"/>
          <a:stretch>
            <a:fillRect/>
          </a:stretch>
        </p:blipFill>
        <p:spPr/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49206"/>
          <a:stretch/>
        </p:blipFill>
        <p:spPr>
          <a:xfrm>
            <a:off x="755584" y="4619892"/>
            <a:ext cx="2902322" cy="2108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r="50627"/>
          <a:stretch/>
        </p:blipFill>
        <p:spPr>
          <a:xfrm>
            <a:off x="733857" y="2264468"/>
            <a:ext cx="2941445" cy="219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8" name="Picture Placeholder 11" descr="corales escorrent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76" b="-5276"/>
          <a:stretch>
            <a:fillRect/>
          </a:stretch>
        </p:blipFill>
        <p:spPr>
          <a:xfrm rot="21414752">
            <a:off x="4622800" y="338138"/>
            <a:ext cx="4141788" cy="288131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697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0" y="1081914"/>
            <a:ext cx="9003764" cy="467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2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900"/>
            <a:ext cx="9144000" cy="46434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702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The graph shows the development in global use of construction materials, ores &amp; industrial minerals, fossil energy carriers, and biomass.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766" y="5930258"/>
            <a:ext cx="3681285" cy="75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63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942" y="79468"/>
            <a:ext cx="8591362" cy="1417638"/>
          </a:xfrm>
        </p:spPr>
        <p:txBody>
          <a:bodyPr/>
          <a:lstStyle/>
          <a:p>
            <a:r>
              <a:rPr lang="en-US" dirty="0" err="1" smtClean="0"/>
              <a:t>Estaciones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el </a:t>
            </a:r>
            <a:r>
              <a:rPr lang="en-US" dirty="0" err="1" smtClean="0"/>
              <a:t>Manejo</a:t>
            </a:r>
            <a:r>
              <a:rPr lang="en-US" dirty="0" smtClean="0"/>
              <a:t> </a:t>
            </a:r>
            <a:r>
              <a:rPr lang="en-US" dirty="0" err="1" smtClean="0"/>
              <a:t>Sustentable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Materiales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41581" y="2250490"/>
            <a:ext cx="5833110" cy="3964595"/>
            <a:chOff x="2669607" y="2093305"/>
            <a:chExt cx="5833110" cy="3964595"/>
          </a:xfrm>
        </p:grpSpPr>
        <p:grpSp>
          <p:nvGrpSpPr>
            <p:cNvPr id="8" name="Group 7"/>
            <p:cNvGrpSpPr/>
            <p:nvPr/>
          </p:nvGrpSpPr>
          <p:grpSpPr>
            <a:xfrm>
              <a:off x="2669607" y="2095500"/>
              <a:ext cx="5833110" cy="3962400"/>
              <a:chOff x="0" y="0"/>
              <a:chExt cx="5833110" cy="39624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0" y="0"/>
                <a:ext cx="5833110" cy="3962400"/>
                <a:chOff x="251460" y="0"/>
                <a:chExt cx="5833110" cy="3962400"/>
              </a:xfrm>
            </p:grpSpPr>
            <p:pic>
              <p:nvPicPr>
                <p:cNvPr id="12" name="Picture 11" descr="http://www.erosionpollution.com/image-files/plastic-55-gallon-drums-sss-oh-15-dixie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3352" b="90503" l="1000" r="96500">
                              <a14:foregroundMark x1="79500" y1="20112" x2="79500" y2="20112"/>
                              <a14:foregroundMark x1="71000" y1="82682" x2="71000" y2="82682"/>
                              <a14:foregroundMark x1="74500" y1="37989" x2="75000" y2="35196"/>
                              <a14:foregroundMark x1="83500" y1="50838" x2="83500" y2="50838"/>
                              <a14:foregroundMark x1="67000" y1="13408" x2="67000" y2="13408"/>
                              <a14:foregroundMark x1="75500" y1="12291" x2="75500" y2="12291"/>
                              <a14:foregroundMark x1="68000" y1="29609" x2="68000" y2="29609"/>
                              <a14:foregroundMark x1="53000" y1="39106" x2="53000" y2="39106"/>
                              <a14:foregroundMark x1="62000" y1="11732" x2="62000" y2="11732"/>
                              <a14:foregroundMark x1="62000" y1="21788" x2="62000" y2="21788"/>
                            </a14:backgroundRemoval>
                          </a14:imgEffect>
                          <a14:imgEffect>
                            <a14:colorTemperature colorTemp="47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649"/>
                <a:stretch/>
              </p:blipFill>
              <p:spPr bwMode="auto">
                <a:xfrm>
                  <a:off x="2514600" y="1700530"/>
                  <a:ext cx="1240790" cy="22555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413" t="1588" r="22816" b="17745"/>
                <a:stretch/>
              </p:blipFill>
              <p:spPr bwMode="auto">
                <a:xfrm>
                  <a:off x="2628900" y="0"/>
                  <a:ext cx="1028700" cy="1832610"/>
                </a:xfrm>
                <a:prstGeom prst="rect">
                  <a:avLst/>
                </a:prstGeom>
                <a:ln>
                  <a:solidFill>
                    <a:srgbClr val="3366FF"/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4" name="Picture 13" descr="http://www.marisamontes.com/images/JuanBobo2.gif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667" b="90000" l="9932" r="89726"/>
                          </a14:imgEffect>
                          <a14:imgEffect>
                            <a14:brightnessContrast bright="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460" y="114300"/>
                  <a:ext cx="2743200" cy="3848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" name="Picture 14" descr="http://www.erosionpollution.com/image-files/plastic-55-gallon-drums-sss-oh-15-dixie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3352" b="90503" l="1000" r="96500">
                              <a14:foregroundMark x1="79500" y1="20112" x2="79500" y2="20112"/>
                              <a14:foregroundMark x1="71000" y1="82682" x2="71000" y2="82682"/>
                              <a14:foregroundMark x1="74500" y1="37989" x2="75000" y2="35196"/>
                              <a14:foregroundMark x1="83500" y1="50838" x2="83500" y2="50838"/>
                              <a14:foregroundMark x1="67000" y1="13408" x2="67000" y2="13408"/>
                              <a14:foregroundMark x1="75500" y1="12291" x2="75500" y2="12291"/>
                              <a14:foregroundMark x1="68000" y1="29609" x2="68000" y2="29609"/>
                              <a14:foregroundMark x1="53000" y1="39106" x2="53000" y2="39106"/>
                              <a14:foregroundMark x1="62000" y1="11732" x2="62000" y2="11732"/>
                              <a14:foregroundMark x1="62000" y1="21788" x2="62000" y2="21788"/>
                            </a14:backgroundRemoval>
                          </a14:imgEffect>
                          <a14:imgEffect>
                            <a14:colorTemperature colorTemp="47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918"/>
                <a:stretch/>
              </p:blipFill>
              <p:spPr bwMode="auto">
                <a:xfrm>
                  <a:off x="4800600" y="1630680"/>
                  <a:ext cx="1283970" cy="22555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16" name="Text Box 20"/>
                <p:cNvSpPr txBox="1"/>
                <p:nvPr/>
              </p:nvSpPr>
              <p:spPr>
                <a:xfrm>
                  <a:off x="4950810" y="2660260"/>
                  <a:ext cx="1055370" cy="342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solidFill>
                        <a:srgbClr val="FF0000"/>
                      </a:solidFill>
                      <a:effectLst/>
                      <a:ea typeface="ＭＳ 明朝"/>
                      <a:cs typeface="Times New Roman"/>
                    </a:rPr>
                    <a:t>LANDFILL</a:t>
                  </a:r>
                  <a:endParaRPr lang="en-US" sz="1200">
                    <a:effectLst/>
                    <a:ea typeface="ＭＳ 明朝"/>
                    <a:cs typeface="Times New Roman"/>
                  </a:endParaRPr>
                </a:p>
              </p:txBody>
            </p:sp>
            <p:pic>
              <p:nvPicPr>
                <p:cNvPr id="17" name="Picture 16" descr="http://damuchiespropane.com/yahoo_site_admin/assets/images/plastic_barrel.30292957_std.jpg"/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100000" l="9730" r="8973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14700" y="1751965"/>
                  <a:ext cx="1941195" cy="20186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" name="Text Box 23"/>
                <p:cNvSpPr txBox="1"/>
                <p:nvPr/>
              </p:nvSpPr>
              <p:spPr>
                <a:xfrm>
                  <a:off x="3790226" y="2691620"/>
                  <a:ext cx="997585" cy="4056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dirty="0">
                      <a:solidFill>
                        <a:srgbClr val="008000"/>
                      </a:solidFill>
                      <a:effectLst/>
                      <a:ea typeface="ＭＳ 明朝"/>
                      <a:cs typeface="Times New Roman"/>
                    </a:rPr>
                    <a:t>COMPOST</a:t>
                  </a:r>
                  <a:endParaRPr lang="en-US" sz="1200" dirty="0">
                    <a:effectLst/>
                    <a:ea typeface="ＭＳ 明朝"/>
                    <a:cs typeface="Times New Roman"/>
                  </a:endParaRPr>
                </a:p>
              </p:txBody>
            </p:sp>
            <p:sp>
              <p:nvSpPr>
                <p:cNvPr id="19" name="Text Box 24"/>
                <p:cNvSpPr txBox="1"/>
                <p:nvPr/>
              </p:nvSpPr>
              <p:spPr>
                <a:xfrm>
                  <a:off x="2566188" y="2691620"/>
                  <a:ext cx="1126490" cy="342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srgbClr val="FFFFFF"/>
                      </a:solidFill>
                      <a:effectLst/>
                      <a:ea typeface="ＭＳ 明朝"/>
                      <a:cs typeface="Times New Roman"/>
                    </a:rPr>
                    <a:t>RECYCLING</a:t>
                  </a:r>
                  <a:endParaRPr lang="en-US" sz="1200" dirty="0">
                    <a:effectLst/>
                    <a:ea typeface="ＭＳ 明朝"/>
                    <a:cs typeface="Times New Roman"/>
                  </a:endParaRPr>
                </a:p>
              </p:txBody>
            </p:sp>
            <p:pic>
              <p:nvPicPr>
                <p:cNvPr id="20" name="Picture 19" descr="ttps://gwcca.files.wordpress.com/2014/04/recycle-landfill-compost-banner.jpg?w=650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255" r="32771"/>
                <a:stretch/>
              </p:blipFill>
              <p:spPr bwMode="auto">
                <a:xfrm>
                  <a:off x="4881880" y="0"/>
                  <a:ext cx="1061085" cy="182816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1600200" y="1028700"/>
                <a:ext cx="914400" cy="0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sysDash"/>
                <a:headEnd type="oval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Picture 8" descr="http://www.scu.edu/sustainability/stewardship/images/office_sign_compost_web.jpg"/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508" y="2093305"/>
              <a:ext cx="1143000" cy="1828165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3126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24337" y="-444163"/>
            <a:ext cx="5569331" cy="736379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</p:pic>
      <p:sp>
        <p:nvSpPr>
          <p:cNvPr id="6" name="TextBox 5"/>
          <p:cNvSpPr txBox="1"/>
          <p:nvPr/>
        </p:nvSpPr>
        <p:spPr>
          <a:xfrm>
            <a:off x="2069455" y="1348472"/>
            <a:ext cx="2665203" cy="338554"/>
          </a:xfrm>
          <a:prstGeom prst="rect">
            <a:avLst/>
          </a:prstGeom>
          <a:solidFill>
            <a:srgbClr val="E1F4EB"/>
          </a:solidFill>
        </p:spPr>
        <p:txBody>
          <a:bodyPr wrap="square" rtlCol="0">
            <a:spAutoFit/>
          </a:bodyPr>
          <a:lstStyle/>
          <a:p>
            <a:r>
              <a:rPr lang="es-PR" sz="1600" dirty="0" smtClean="0">
                <a:solidFill>
                  <a:srgbClr val="359068"/>
                </a:solidFill>
                <a:latin typeface="Chalkduster"/>
                <a:cs typeface="Chalkduster"/>
              </a:rPr>
              <a:t> me comprometo 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2265" y="815354"/>
            <a:ext cx="530915" cy="338554"/>
          </a:xfrm>
          <a:prstGeom prst="rect">
            <a:avLst/>
          </a:prstGeom>
          <a:solidFill>
            <a:srgbClr val="E1F4EB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Yo</a:t>
            </a:r>
            <a:r>
              <a:rPr lang="en-US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,</a:t>
            </a:r>
            <a:endParaRPr lang="en-US" sz="1600" dirty="0">
              <a:solidFill>
                <a:schemeClr val="tx2">
                  <a:lumMod val="75000"/>
                  <a:lumOff val="25000"/>
                </a:schemeClr>
              </a:solidFill>
              <a:latin typeface="Chalkduster"/>
              <a:cs typeface="Chalkdust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0047" y="3183023"/>
            <a:ext cx="3786549" cy="430887"/>
          </a:xfrm>
          <a:prstGeom prst="rect">
            <a:avLst/>
          </a:prstGeom>
          <a:solidFill>
            <a:srgbClr val="E1F4EB"/>
          </a:solidFill>
        </p:spPr>
        <p:txBody>
          <a:bodyPr wrap="square" rtlCol="0">
            <a:spAutoFit/>
          </a:bodyPr>
          <a:lstStyle/>
          <a:p>
            <a:r>
              <a:rPr lang="es-PR" sz="11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Reciclar mi papel, cartón y las botellas plásticas, de vidrio y metal</a:t>
            </a:r>
            <a:endParaRPr lang="es-PR" sz="1100" dirty="0">
              <a:solidFill>
                <a:schemeClr val="tx2">
                  <a:lumMod val="75000"/>
                  <a:lumOff val="25000"/>
                </a:schemeClr>
              </a:solidFill>
              <a:latin typeface="Chalkduster"/>
              <a:cs typeface="Chalkdust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9989" y="3680383"/>
            <a:ext cx="3786549" cy="261610"/>
          </a:xfrm>
          <a:prstGeom prst="rect">
            <a:avLst/>
          </a:prstGeom>
          <a:solidFill>
            <a:srgbClr val="E1F4EB"/>
          </a:solidFill>
        </p:spPr>
        <p:txBody>
          <a:bodyPr wrap="square" rtlCol="0">
            <a:spAutoFit/>
          </a:bodyPr>
          <a:lstStyle/>
          <a:p>
            <a:r>
              <a:rPr lang="es-PR" sz="11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Comprar papel reciclado</a:t>
            </a:r>
            <a:endParaRPr lang="es-PR" sz="1100" dirty="0">
              <a:solidFill>
                <a:schemeClr val="tx2">
                  <a:lumMod val="75000"/>
                  <a:lumOff val="25000"/>
                </a:schemeClr>
              </a:solidFill>
              <a:latin typeface="Chalkduster"/>
              <a:cs typeface="Chalkduste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1287" y="4005263"/>
            <a:ext cx="3786549" cy="430887"/>
          </a:xfrm>
          <a:prstGeom prst="rect">
            <a:avLst/>
          </a:prstGeom>
          <a:solidFill>
            <a:srgbClr val="E1F4EB"/>
          </a:solidFill>
        </p:spPr>
        <p:txBody>
          <a:bodyPr wrap="square" rtlCol="0">
            <a:spAutoFit/>
          </a:bodyPr>
          <a:lstStyle/>
          <a:p>
            <a:r>
              <a:rPr lang="es-PR" sz="11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Alentar a los demas a Reducir, reusar, reciclar y rediseñar.</a:t>
            </a:r>
            <a:endParaRPr lang="es-PR" sz="1100" dirty="0">
              <a:solidFill>
                <a:schemeClr val="tx2">
                  <a:lumMod val="75000"/>
                  <a:lumOff val="25000"/>
                </a:schemeClr>
              </a:solidFill>
              <a:latin typeface="Chalkduster"/>
              <a:cs typeface="Chalkduste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551" y="4486943"/>
            <a:ext cx="4160278" cy="261610"/>
          </a:xfrm>
          <a:prstGeom prst="rect">
            <a:avLst/>
          </a:prstGeom>
          <a:solidFill>
            <a:srgbClr val="E1F4EB"/>
          </a:solidFill>
        </p:spPr>
        <p:txBody>
          <a:bodyPr wrap="square" rtlCol="0">
            <a:spAutoFit/>
          </a:bodyPr>
          <a:lstStyle/>
          <a:p>
            <a:r>
              <a:rPr lang="es-PR" sz="11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Recoger la basura que encuentre en el suelo</a:t>
            </a:r>
            <a:endParaRPr lang="es-PR" sz="1100" dirty="0">
              <a:solidFill>
                <a:schemeClr val="tx2">
                  <a:lumMod val="75000"/>
                  <a:lumOff val="25000"/>
                </a:schemeClr>
              </a:solidFill>
              <a:latin typeface="Chalkduster"/>
              <a:cs typeface="Chalkdust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8205" y="4874543"/>
            <a:ext cx="4117624" cy="261610"/>
          </a:xfrm>
          <a:prstGeom prst="rect">
            <a:avLst/>
          </a:prstGeom>
          <a:solidFill>
            <a:srgbClr val="E1F4EB"/>
          </a:solidFill>
        </p:spPr>
        <p:txBody>
          <a:bodyPr wrap="square" rtlCol="0">
            <a:spAutoFit/>
          </a:bodyPr>
          <a:lstStyle/>
          <a:p>
            <a:r>
              <a:rPr lang="es-PR" sz="11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Utilizar botellas de agua reudables y lonchera</a:t>
            </a:r>
            <a:endParaRPr lang="es-PR" sz="1100" dirty="0">
              <a:solidFill>
                <a:schemeClr val="tx2">
                  <a:lumMod val="75000"/>
                  <a:lumOff val="25000"/>
                </a:schemeClr>
              </a:solidFill>
              <a:latin typeface="Chalkduster"/>
              <a:cs typeface="Chalkdust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8205" y="5282223"/>
            <a:ext cx="4117624" cy="261610"/>
          </a:xfrm>
          <a:prstGeom prst="rect">
            <a:avLst/>
          </a:prstGeom>
          <a:solidFill>
            <a:srgbClr val="E1F4EB"/>
          </a:solidFill>
        </p:spPr>
        <p:txBody>
          <a:bodyPr wrap="square" rtlCol="0">
            <a:spAutoFit/>
          </a:bodyPr>
          <a:lstStyle/>
          <a:p>
            <a:r>
              <a:rPr lang="es-PR" sz="11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Utilizar ambos lados de mi libreta</a:t>
            </a:r>
            <a:endParaRPr lang="es-PR" sz="1100" dirty="0">
              <a:solidFill>
                <a:schemeClr val="tx2">
                  <a:lumMod val="75000"/>
                  <a:lumOff val="25000"/>
                </a:schemeClr>
              </a:solidFill>
              <a:latin typeface="Chalkduster"/>
              <a:cs typeface="Chalkduste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1945" y="3167019"/>
            <a:ext cx="1756889" cy="461665"/>
          </a:xfrm>
          <a:prstGeom prst="rect">
            <a:avLst/>
          </a:prstGeom>
          <a:solidFill>
            <a:srgbClr val="E1F4EB"/>
          </a:solidFill>
        </p:spPr>
        <p:txBody>
          <a:bodyPr wrap="square" rtlCol="0">
            <a:spAutoFit/>
          </a:bodyPr>
          <a:lstStyle/>
          <a:p>
            <a:r>
              <a:rPr lang="es-PR" sz="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Reciclar mi papel, cartón y las botellas plásticas, de vidrio y metal</a:t>
            </a:r>
            <a:endParaRPr lang="es-PR" sz="800" dirty="0">
              <a:solidFill>
                <a:schemeClr val="tx2">
                  <a:lumMod val="75000"/>
                  <a:lumOff val="25000"/>
                </a:schemeClr>
              </a:solidFill>
              <a:latin typeface="Chalkduster"/>
              <a:cs typeface="Chalkduste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5027" y="3680059"/>
            <a:ext cx="1701823" cy="215444"/>
          </a:xfrm>
          <a:prstGeom prst="rect">
            <a:avLst/>
          </a:prstGeom>
          <a:solidFill>
            <a:srgbClr val="E1F4EB"/>
          </a:solidFill>
        </p:spPr>
        <p:txBody>
          <a:bodyPr wrap="square" rtlCol="0">
            <a:spAutoFit/>
          </a:bodyPr>
          <a:lstStyle/>
          <a:p>
            <a:r>
              <a:rPr lang="es-PR" sz="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Comprar papel reciclado</a:t>
            </a:r>
            <a:endParaRPr lang="es-PR" sz="800" dirty="0">
              <a:solidFill>
                <a:schemeClr val="tx2">
                  <a:lumMod val="75000"/>
                  <a:lumOff val="25000"/>
                </a:schemeClr>
              </a:solidFill>
              <a:latin typeface="Chalkduster"/>
              <a:cs typeface="Chalkduster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86325" y="3957899"/>
            <a:ext cx="1701823" cy="461665"/>
          </a:xfrm>
          <a:prstGeom prst="rect">
            <a:avLst/>
          </a:prstGeom>
          <a:solidFill>
            <a:srgbClr val="E1F4EB"/>
          </a:solidFill>
        </p:spPr>
        <p:txBody>
          <a:bodyPr wrap="square" rtlCol="0">
            <a:spAutoFit/>
          </a:bodyPr>
          <a:lstStyle/>
          <a:p>
            <a:r>
              <a:rPr lang="es-PR" sz="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Alentar a los demas a Reducir, reusar, reciclar y rediseñar.</a:t>
            </a:r>
            <a:endParaRPr lang="es-PR" sz="800" dirty="0">
              <a:solidFill>
                <a:schemeClr val="tx2">
                  <a:lumMod val="75000"/>
                  <a:lumOff val="25000"/>
                </a:schemeClr>
              </a:solidFill>
              <a:latin typeface="Chalkduster"/>
              <a:cs typeface="Chalkdust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81945" y="4439579"/>
            <a:ext cx="1772567" cy="338554"/>
          </a:xfrm>
          <a:prstGeom prst="rect">
            <a:avLst/>
          </a:prstGeom>
          <a:solidFill>
            <a:srgbClr val="E1F4EB"/>
          </a:solidFill>
        </p:spPr>
        <p:txBody>
          <a:bodyPr wrap="square" rtlCol="0">
            <a:spAutoFit/>
          </a:bodyPr>
          <a:lstStyle/>
          <a:p>
            <a:r>
              <a:rPr lang="es-PR" sz="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Recoger la basura que encuentre en el suelo</a:t>
            </a:r>
            <a:endParaRPr lang="es-PR" sz="800" dirty="0">
              <a:solidFill>
                <a:schemeClr val="tx2">
                  <a:lumMod val="75000"/>
                  <a:lumOff val="25000"/>
                </a:schemeClr>
              </a:solidFill>
              <a:latin typeface="Chalkduster"/>
              <a:cs typeface="Chalkdust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77565" y="4827179"/>
            <a:ext cx="1761269" cy="338554"/>
          </a:xfrm>
          <a:prstGeom prst="rect">
            <a:avLst/>
          </a:prstGeom>
          <a:solidFill>
            <a:srgbClr val="E1F4EB"/>
          </a:solidFill>
        </p:spPr>
        <p:txBody>
          <a:bodyPr wrap="square" rtlCol="0">
            <a:spAutoFit/>
          </a:bodyPr>
          <a:lstStyle/>
          <a:p>
            <a:r>
              <a:rPr lang="es-PR" sz="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Utilizar botellas de agua reudables y lonchera</a:t>
            </a:r>
            <a:endParaRPr lang="es-PR" sz="800" dirty="0">
              <a:solidFill>
                <a:schemeClr val="tx2">
                  <a:lumMod val="75000"/>
                  <a:lumOff val="25000"/>
                </a:schemeClr>
              </a:solidFill>
              <a:latin typeface="Chalkduster"/>
              <a:cs typeface="Chalkdust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77565" y="5172139"/>
            <a:ext cx="1761269" cy="338554"/>
          </a:xfrm>
          <a:prstGeom prst="rect">
            <a:avLst/>
          </a:prstGeom>
          <a:solidFill>
            <a:srgbClr val="E1F4EB"/>
          </a:solidFill>
        </p:spPr>
        <p:txBody>
          <a:bodyPr wrap="square" rtlCol="0">
            <a:spAutoFit/>
          </a:bodyPr>
          <a:lstStyle/>
          <a:p>
            <a:r>
              <a:rPr lang="es-PR" sz="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Utilizar ambos lados de mi libreta</a:t>
            </a:r>
            <a:endParaRPr lang="es-PR" sz="800" dirty="0">
              <a:solidFill>
                <a:schemeClr val="tx2">
                  <a:lumMod val="75000"/>
                  <a:lumOff val="25000"/>
                </a:schemeClr>
              </a:solidFill>
              <a:latin typeface="Chalkduster"/>
              <a:cs typeface="Chalkdust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05917" y="1045604"/>
            <a:ext cx="1373052" cy="215444"/>
          </a:xfrm>
          <a:prstGeom prst="rect">
            <a:avLst/>
          </a:prstGeom>
          <a:solidFill>
            <a:srgbClr val="E1F4EB"/>
          </a:solidFill>
        </p:spPr>
        <p:txBody>
          <a:bodyPr wrap="square" rtlCol="0">
            <a:spAutoFit/>
          </a:bodyPr>
          <a:lstStyle/>
          <a:p>
            <a:r>
              <a:rPr lang="es-PR" sz="800" dirty="0" smtClean="0">
                <a:solidFill>
                  <a:srgbClr val="359068"/>
                </a:solidFill>
                <a:latin typeface="Chalkduster"/>
                <a:cs typeface="Chalkduster"/>
              </a:rPr>
              <a:t> me comprometo 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49169" y="879236"/>
            <a:ext cx="356748" cy="215444"/>
          </a:xfrm>
          <a:prstGeom prst="rect">
            <a:avLst/>
          </a:prstGeom>
          <a:solidFill>
            <a:srgbClr val="E1F4EB"/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Yo</a:t>
            </a:r>
            <a:r>
              <a:rPr lang="en-US" sz="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,</a:t>
            </a:r>
            <a:endParaRPr lang="en-US" sz="800" dirty="0">
              <a:solidFill>
                <a:schemeClr val="tx2">
                  <a:lumMod val="75000"/>
                  <a:lumOff val="25000"/>
                </a:schemeClr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621916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2420" y="2994866"/>
            <a:ext cx="7196328" cy="2894511"/>
          </a:xfrm>
        </p:spPr>
        <p:txBody>
          <a:bodyPr/>
          <a:lstStyle/>
          <a:p>
            <a:r>
              <a:rPr lang="en-US" dirty="0" smtClean="0"/>
              <a:t>REDUCE</a:t>
            </a:r>
            <a:br>
              <a:rPr lang="en-US" dirty="0" smtClean="0"/>
            </a:br>
            <a:r>
              <a:rPr lang="en-US" dirty="0" smtClean="0"/>
              <a:t>REUSA</a:t>
            </a:r>
            <a:br>
              <a:rPr lang="en-US" dirty="0" smtClean="0"/>
            </a:br>
            <a:r>
              <a:rPr lang="en-US" dirty="0" smtClean="0"/>
              <a:t>RECICLA</a:t>
            </a:r>
            <a:br>
              <a:rPr lang="en-US" dirty="0" smtClean="0"/>
            </a:br>
            <a:r>
              <a:rPr lang="en-US" dirty="0" smtClean="0"/>
              <a:t>REDISE</a:t>
            </a:r>
            <a:r>
              <a:rPr lang="en-US" sz="4400" dirty="0" smtClean="0"/>
              <a:t>ÑA</a:t>
            </a:r>
            <a:endParaRPr lang="en-US" sz="4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78103" y="2231584"/>
            <a:ext cx="7196328" cy="98755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Dame </a:t>
            </a:r>
            <a:r>
              <a:rPr lang="en-US" dirty="0" err="1" smtClean="0">
                <a:solidFill>
                  <a:srgbClr val="FFFF00"/>
                </a:solidFill>
              </a:rPr>
              <a:t>ejemplos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3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126" y="0"/>
            <a:ext cx="63082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5410200" y="2895600"/>
            <a:ext cx="914400" cy="762000"/>
          </a:xfrm>
          <a:prstGeom prst="ellipse">
            <a:avLst/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4" name="Oval 3"/>
          <p:cNvSpPr/>
          <p:nvPr/>
        </p:nvSpPr>
        <p:spPr>
          <a:xfrm>
            <a:off x="6172200" y="2544097"/>
            <a:ext cx="9144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437165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24614" r="2244" b="19527"/>
          <a:stretch/>
        </p:blipFill>
        <p:spPr bwMode="auto">
          <a:xfrm>
            <a:off x="62664" y="988142"/>
            <a:ext cx="9081336" cy="396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645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758" y="137470"/>
            <a:ext cx="3250360" cy="1631950"/>
          </a:xfrm>
        </p:spPr>
        <p:txBody>
          <a:bodyPr/>
          <a:lstStyle/>
          <a:p>
            <a:r>
              <a:rPr lang="en-US" b="1" dirty="0" smtClean="0"/>
              <a:t>La </a:t>
            </a:r>
            <a:r>
              <a:rPr lang="en-US" b="1" dirty="0" err="1" smtClean="0"/>
              <a:t>Solución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PR" dirty="0" smtClean="0"/>
              <a:t>Restaurar la </a:t>
            </a:r>
            <a:r>
              <a:rPr lang="es-PR" dirty="0" smtClean="0"/>
              <a:t>conexión </a:t>
            </a:r>
            <a:r>
              <a:rPr lang="es-PR" dirty="0" smtClean="0"/>
              <a:t>de la lluvia con la productividad primaria y el suelo. </a:t>
            </a:r>
            <a:endParaRPr lang="es-PR" dirty="0"/>
          </a:p>
          <a:p>
            <a:pPr marL="342900" indent="-342900" algn="l">
              <a:buFont typeface="+mj-lt"/>
              <a:buAutoNum type="arabicPeriod"/>
            </a:pPr>
            <a:r>
              <a:rPr lang="es-PR" dirty="0" smtClean="0"/>
              <a:t>Bosques ribereños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s-PR" dirty="0" smtClean="0"/>
              <a:t>Techos </a:t>
            </a:r>
            <a:r>
              <a:rPr lang="es-PR" dirty="0" smtClean="0"/>
              <a:t>verdes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s-PR" dirty="0" smtClean="0"/>
              <a:t>Barriles de lluvia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s-PR" dirty="0" smtClean="0"/>
              <a:t>Huertos ecológicos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s-PR" dirty="0"/>
              <a:t>J</a:t>
            </a:r>
            <a:r>
              <a:rPr lang="es-PR" dirty="0" smtClean="0"/>
              <a:t>ardines de lluvia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s-PR" dirty="0"/>
              <a:t>B</a:t>
            </a:r>
            <a:r>
              <a:rPr lang="es-PR" dirty="0" smtClean="0"/>
              <a:t>io cunetas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s-PR" dirty="0"/>
              <a:t>P</a:t>
            </a:r>
            <a:r>
              <a:rPr lang="es-PR" dirty="0" smtClean="0"/>
              <a:t>avimentos hipermeables</a:t>
            </a:r>
            <a:endParaRPr lang="es-PR" dirty="0"/>
          </a:p>
        </p:txBody>
      </p:sp>
      <p:pic>
        <p:nvPicPr>
          <p:cNvPr id="6" name="Picture Placeholder 5" descr="poster-contest-winner-Yessi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821" r="-51821"/>
          <a:stretch>
            <a:fillRect/>
          </a:stretch>
        </p:blipFill>
        <p:spPr>
          <a:xfrm rot="21414752">
            <a:off x="4622800" y="338138"/>
            <a:ext cx="4141788" cy="2881312"/>
          </a:xfrm>
        </p:spPr>
      </p:pic>
      <p:pic>
        <p:nvPicPr>
          <p:cNvPr id="9" name="Picture Placeholder 6" descr="building green connecti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60" r="-21860"/>
          <a:stretch>
            <a:fillRect/>
          </a:stretch>
        </p:blipFill>
        <p:spPr>
          <a:xfrm rot="307655">
            <a:off x="4235274" y="3340132"/>
            <a:ext cx="4141140" cy="28813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811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700" y="0"/>
            <a:ext cx="5304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70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22" y="2348085"/>
            <a:ext cx="7073900" cy="2146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2" y="4169832"/>
            <a:ext cx="7073900" cy="2146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22" y="235660"/>
            <a:ext cx="69723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02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0"/>
            <a:ext cx="527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16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0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248</TotalTime>
  <Words>420</Words>
  <Application>Microsoft Macintosh PowerPoint</Application>
  <PresentationFormat>On-screen Show (4:3)</PresentationFormat>
  <Paragraphs>80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Habitat</vt:lpstr>
      <vt:lpstr>Office Theme</vt:lpstr>
      <vt:lpstr>Infraestructura Verde</vt:lpstr>
      <vt:lpstr>El problema</vt:lpstr>
      <vt:lpstr>PowerPoint Presentation</vt:lpstr>
      <vt:lpstr>PowerPoint Presentation</vt:lpstr>
      <vt:lpstr>La Solución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Vamos a practicar</vt:lpstr>
      <vt:lpstr>PowerPoint Presentation</vt:lpstr>
      <vt:lpstr>Manejo Sustentable de Materiales</vt:lpstr>
      <vt:lpstr>PowerPoint Presentation</vt:lpstr>
      <vt:lpstr>PowerPoint Presentation</vt:lpstr>
      <vt:lpstr>PowerPoint Presentation</vt:lpstr>
      <vt:lpstr>PowerPoint Presentation</vt:lpstr>
      <vt:lpstr>Estaciones para el Manejo Sustentable de Materiales</vt:lpstr>
      <vt:lpstr>PowerPoint Presentation</vt:lpstr>
      <vt:lpstr>REDUCE REUSA RECICLA REDISEÑA</vt:lpstr>
    </vt:vector>
  </TitlesOfParts>
  <Company>efc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Define infraestructura verde</dc:title>
  <dc:creator>CoE Laptop</dc:creator>
  <cp:lastModifiedBy>CoE User</cp:lastModifiedBy>
  <cp:revision>24</cp:revision>
  <dcterms:created xsi:type="dcterms:W3CDTF">2016-01-30T07:52:07Z</dcterms:created>
  <dcterms:modified xsi:type="dcterms:W3CDTF">2016-02-01T21:39:54Z</dcterms:modified>
</cp:coreProperties>
</file>