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7" r:id="rId4"/>
    <p:sldId id="299" r:id="rId5"/>
    <p:sldId id="289" r:id="rId6"/>
    <p:sldId id="262" r:id="rId7"/>
    <p:sldId id="291" r:id="rId8"/>
    <p:sldId id="271" r:id="rId9"/>
    <p:sldId id="297" r:id="rId10"/>
    <p:sldId id="292" r:id="rId11"/>
    <p:sldId id="294" r:id="rId12"/>
    <p:sldId id="296" r:id="rId13"/>
    <p:sldId id="295" r:id="rId14"/>
    <p:sldId id="300" r:id="rId15"/>
    <p:sldId id="261" r:id="rId16"/>
    <p:sldId id="298" r:id="rId17"/>
    <p:sldId id="275" r:id="rId18"/>
    <p:sldId id="301" r:id="rId19"/>
    <p:sldId id="272" r:id="rId20"/>
    <p:sldId id="266" r:id="rId21"/>
    <p:sldId id="265" r:id="rId22"/>
    <p:sldId id="273" r:id="rId23"/>
    <p:sldId id="304" r:id="rId24"/>
    <p:sldId id="302" r:id="rId25"/>
    <p:sldId id="276" r:id="rId26"/>
    <p:sldId id="277" r:id="rId27"/>
    <p:sldId id="303" r:id="rId28"/>
    <p:sldId id="269" r:id="rId29"/>
    <p:sldId id="288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4CF84-705A-4C73-82EA-C8521BB18145}" type="datetimeFigureOut">
              <a:rPr lang="en-US" smtClean="0"/>
              <a:t>2/5/2015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E89F1-DC60-4AD3-8C5C-4F314FD3B1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6530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4CF84-705A-4C73-82EA-C8521BB18145}" type="datetimeFigureOut">
              <a:rPr lang="en-US" smtClean="0"/>
              <a:t>2/5/2015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E89F1-DC60-4AD3-8C5C-4F314FD3B1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2844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4CF84-705A-4C73-82EA-C8521BB18145}" type="datetimeFigureOut">
              <a:rPr lang="en-US" smtClean="0"/>
              <a:t>2/5/2015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E89F1-DC60-4AD3-8C5C-4F314FD3B1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9542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4CF84-705A-4C73-82EA-C8521BB18145}" type="datetimeFigureOut">
              <a:rPr lang="en-US" smtClean="0"/>
              <a:t>2/5/2015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E89F1-DC60-4AD3-8C5C-4F314FD3B1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267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4CF84-705A-4C73-82EA-C8521BB18145}" type="datetimeFigureOut">
              <a:rPr lang="en-US" smtClean="0"/>
              <a:t>2/5/2015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E89F1-DC60-4AD3-8C5C-4F314FD3B1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480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4CF84-705A-4C73-82EA-C8521BB18145}" type="datetimeFigureOut">
              <a:rPr lang="en-US" smtClean="0"/>
              <a:t>2/5/2015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E89F1-DC60-4AD3-8C5C-4F314FD3B1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5969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4CF84-705A-4C73-82EA-C8521BB18145}" type="datetimeFigureOut">
              <a:rPr lang="en-US" smtClean="0"/>
              <a:t>2/5/2015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E89F1-DC60-4AD3-8C5C-4F314FD3B1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2603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4CF84-705A-4C73-82EA-C8521BB18145}" type="datetimeFigureOut">
              <a:rPr lang="en-US" smtClean="0"/>
              <a:t>2/5/2015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E89F1-DC60-4AD3-8C5C-4F314FD3B1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9333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4CF84-705A-4C73-82EA-C8521BB18145}" type="datetimeFigureOut">
              <a:rPr lang="en-US" smtClean="0"/>
              <a:t>2/5/2015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E89F1-DC60-4AD3-8C5C-4F314FD3B1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537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4CF84-705A-4C73-82EA-C8521BB18145}" type="datetimeFigureOut">
              <a:rPr lang="en-US" smtClean="0"/>
              <a:t>2/5/2015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E89F1-DC60-4AD3-8C5C-4F314FD3B1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740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4CF84-705A-4C73-82EA-C8521BB18145}" type="datetimeFigureOut">
              <a:rPr lang="en-US" smtClean="0"/>
              <a:t>2/5/2015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E89F1-DC60-4AD3-8C5C-4F314FD3B1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944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C4CF84-705A-4C73-82EA-C8521BB18145}" type="datetimeFigureOut">
              <a:rPr lang="en-US" smtClean="0"/>
              <a:t>2/5/2015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FE89F1-DC60-4AD3-8C5C-4F314FD3B1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508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4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00008.MTS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30.png"/><Relationship Id="rId4" Type="http://schemas.openxmlformats.org/officeDocument/2006/relationships/image" Target="../media/image25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eCrCGWwBZIg" TargetMode="External"/><Relationship Id="rId2" Type="http://schemas.openxmlformats.org/officeDocument/2006/relationships/hyperlink" Target="https://www.youtube.com/watch?v=4VC7X9RGEbs" TargetMode="Externa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682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88977" y="1772358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s-PR" dirty="0" smtClean="0">
                <a:solidFill>
                  <a:schemeClr val="bg1"/>
                </a:solidFill>
              </a:rPr>
              <a:t/>
            </a:r>
            <a:br>
              <a:rPr lang="es-PR" dirty="0" smtClean="0">
                <a:solidFill>
                  <a:schemeClr val="bg1"/>
                </a:solidFill>
              </a:rPr>
            </a:br>
            <a:r>
              <a:rPr lang="es-PR" dirty="0" smtClean="0">
                <a:solidFill>
                  <a:schemeClr val="bg1"/>
                </a:solidFill>
              </a:rPr>
              <a:t/>
            </a:r>
            <a:br>
              <a:rPr lang="es-PR" dirty="0" smtClean="0">
                <a:solidFill>
                  <a:schemeClr val="bg1"/>
                </a:solidFill>
              </a:rPr>
            </a:br>
            <a:r>
              <a:rPr lang="es-PR" sz="5300" dirty="0" smtClean="0">
                <a:solidFill>
                  <a:schemeClr val="bg1"/>
                </a:solidFill>
              </a:rPr>
              <a:t/>
            </a:r>
            <a:br>
              <a:rPr lang="es-PR" sz="5300" dirty="0" smtClean="0">
                <a:solidFill>
                  <a:schemeClr val="bg1"/>
                </a:solidFill>
              </a:rPr>
            </a:br>
            <a:r>
              <a:rPr lang="es-PR" sz="5300" b="1" dirty="0" smtClean="0">
                <a:solidFill>
                  <a:schemeClr val="bg1"/>
                </a:solidFill>
              </a:rPr>
              <a:t>Compostas en Fincas </a:t>
            </a:r>
            <a:br>
              <a:rPr lang="es-PR" sz="5300" b="1" dirty="0" smtClean="0">
                <a:solidFill>
                  <a:schemeClr val="bg1"/>
                </a:solidFill>
              </a:rPr>
            </a:br>
            <a:r>
              <a:rPr lang="es-PR" sz="5300" b="1" dirty="0" smtClean="0">
                <a:solidFill>
                  <a:schemeClr val="bg1"/>
                </a:solidFill>
              </a:rPr>
              <a:t>Manejo Apropiado de Residuos y Estiércol Agrícola</a:t>
            </a:r>
            <a:endParaRPr lang="es-PR" sz="5300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68896" y="4355577"/>
            <a:ext cx="9144000" cy="146949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LOCAL CIG NRCS 2014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s-PR" dirty="0" smtClean="0">
                <a:solidFill>
                  <a:schemeClr val="bg1"/>
                </a:solidFill>
              </a:rPr>
              <a:t>Joaquín A. Chong, </a:t>
            </a:r>
            <a:r>
              <a:rPr lang="es-PR" dirty="0" err="1" smtClean="0">
                <a:solidFill>
                  <a:schemeClr val="bg1"/>
                </a:solidFill>
              </a:rPr>
              <a:t>Ph.D</a:t>
            </a:r>
            <a:r>
              <a:rPr lang="es-PR" dirty="0" smtClean="0">
                <a:solidFill>
                  <a:schemeClr val="bg1"/>
                </a:solidFill>
              </a:rPr>
              <a:t>.</a:t>
            </a:r>
          </a:p>
          <a:p>
            <a:r>
              <a:rPr lang="es-PR" dirty="0" smtClean="0">
                <a:solidFill>
                  <a:schemeClr val="bg1"/>
                </a:solidFill>
              </a:rPr>
              <a:t>Estación Experimental Agrícola</a:t>
            </a:r>
            <a:endParaRPr lang="es-P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78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122" y="0"/>
            <a:ext cx="12266121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123" y="0"/>
            <a:ext cx="51435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376" y="0"/>
            <a:ext cx="9822281" cy="685800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123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947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932" y="0"/>
            <a:ext cx="51435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182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51435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11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599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771"/>
            <a:ext cx="9144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-2177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298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 smtClean="0"/>
              <a:t>Bosquejo</a:t>
            </a:r>
            <a:endParaRPr lang="es-P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4871" y="1465943"/>
            <a:ext cx="10802257" cy="4769077"/>
          </a:xfrm>
        </p:spPr>
        <p:txBody>
          <a:bodyPr>
            <a:normAutofit/>
          </a:bodyPr>
          <a:lstStyle/>
          <a:p>
            <a:r>
              <a:rPr lang="es-PR" dirty="0" smtClean="0">
                <a:solidFill>
                  <a:schemeClr val="bg1">
                    <a:lumMod val="75000"/>
                  </a:schemeClr>
                </a:solidFill>
              </a:rPr>
              <a:t>Descripción del proyecto - Objetivos</a:t>
            </a:r>
          </a:p>
          <a:p>
            <a:r>
              <a:rPr lang="es-PR" dirty="0" smtClean="0"/>
              <a:t>Estudios de casos</a:t>
            </a:r>
          </a:p>
          <a:p>
            <a:pPr lvl="1"/>
            <a:r>
              <a:rPr lang="es-PR" dirty="0" smtClean="0"/>
              <a:t>Residuos de café</a:t>
            </a:r>
          </a:p>
          <a:p>
            <a:pPr lvl="1"/>
            <a:r>
              <a:rPr lang="es-PR" dirty="0" smtClean="0"/>
              <a:t>Gallinaza</a:t>
            </a:r>
          </a:p>
          <a:p>
            <a:r>
              <a:rPr lang="es-PR" dirty="0" smtClean="0">
                <a:solidFill>
                  <a:schemeClr val="bg1">
                    <a:lumMod val="75000"/>
                  </a:schemeClr>
                </a:solidFill>
              </a:rPr>
              <a:t>Uso Agrícola</a:t>
            </a:r>
          </a:p>
          <a:p>
            <a:r>
              <a:rPr lang="es-PR" dirty="0" smtClean="0">
                <a:solidFill>
                  <a:schemeClr val="bg1">
                    <a:lumMod val="75000"/>
                  </a:schemeClr>
                </a:solidFill>
              </a:rPr>
              <a:t>Compostas</a:t>
            </a:r>
          </a:p>
          <a:p>
            <a:pPr lvl="1"/>
            <a:r>
              <a:rPr lang="es-PR" dirty="0" smtClean="0">
                <a:solidFill>
                  <a:schemeClr val="bg1">
                    <a:lumMod val="75000"/>
                  </a:schemeClr>
                </a:solidFill>
              </a:rPr>
              <a:t>estiércol – frutas</a:t>
            </a:r>
          </a:p>
          <a:p>
            <a:pPr lvl="1"/>
            <a:r>
              <a:rPr lang="es-PR" dirty="0" smtClean="0">
                <a:solidFill>
                  <a:schemeClr val="bg1">
                    <a:lumMod val="75000"/>
                  </a:schemeClr>
                </a:solidFill>
              </a:rPr>
              <a:t>vegetativas</a:t>
            </a:r>
          </a:p>
          <a:p>
            <a:r>
              <a:rPr lang="es-PR" dirty="0" smtClean="0">
                <a:solidFill>
                  <a:schemeClr val="bg1">
                    <a:lumMod val="75000"/>
                  </a:schemeClr>
                </a:solidFill>
              </a:rPr>
              <a:t>Próximo</a:t>
            </a:r>
          </a:p>
          <a:p>
            <a:endParaRPr lang="es-PR" dirty="0" smtClean="0"/>
          </a:p>
          <a:p>
            <a:endParaRPr lang="es-PR" dirty="0" smtClean="0"/>
          </a:p>
          <a:p>
            <a:endParaRPr lang="es-PR" dirty="0"/>
          </a:p>
        </p:txBody>
      </p:sp>
    </p:spTree>
    <p:extLst>
      <p:ext uri="{BB962C8B-B14F-4D97-AF65-F5344CB8AC3E}">
        <p14:creationId xmlns:p14="http://schemas.microsoft.com/office/powerpoint/2010/main" val="865679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/>
              <a:t>Granja Avícola </a:t>
            </a:r>
            <a:r>
              <a:rPr lang="es-PR" dirty="0" err="1" smtClean="0"/>
              <a:t>Pujols</a:t>
            </a:r>
            <a:r>
              <a:rPr lang="es-PR" dirty="0" smtClean="0"/>
              <a:t>, San Sebastián</a:t>
            </a:r>
            <a:endParaRPr lang="es-P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0662" y="1690688"/>
            <a:ext cx="6485261" cy="5289497"/>
          </a:xfrm>
        </p:spPr>
        <p:txBody>
          <a:bodyPr>
            <a:normAutofit/>
          </a:bodyPr>
          <a:lstStyle/>
          <a:p>
            <a:r>
              <a:rPr lang="es-PR" dirty="0" smtClean="0"/>
              <a:t>Compostaje de gallinaza </a:t>
            </a:r>
          </a:p>
          <a:p>
            <a:r>
              <a:rPr lang="es-PR" dirty="0" smtClean="0"/>
              <a:t>Mezcla 3:1 abultador</a:t>
            </a:r>
          </a:p>
          <a:p>
            <a:r>
              <a:rPr lang="es-PR" dirty="0" smtClean="0"/>
              <a:t>15 días a 160F </a:t>
            </a:r>
          </a:p>
          <a:p>
            <a:r>
              <a:rPr lang="es-PR" dirty="0" smtClean="0"/>
              <a:t>16 – 30 a 150-155F</a:t>
            </a:r>
          </a:p>
          <a:p>
            <a:r>
              <a:rPr lang="es-PR" dirty="0" smtClean="0"/>
              <a:t>140F @ 30 días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832" y="1690688"/>
            <a:ext cx="6185711" cy="46392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831" y="1690688"/>
            <a:ext cx="6185711" cy="4639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949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PR" dirty="0" smtClean="0">
                <a:hlinkClick r:id="rId2" action="ppaction://hlinkfile"/>
              </a:rPr>
              <a:t>Video</a:t>
            </a:r>
            <a:endParaRPr lang="es-PR" dirty="0"/>
          </a:p>
        </p:txBody>
      </p:sp>
    </p:spTree>
    <p:extLst>
      <p:ext uri="{BB962C8B-B14F-4D97-AF65-F5344CB8AC3E}">
        <p14:creationId xmlns:p14="http://schemas.microsoft.com/office/powerpoint/2010/main" val="1015090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/>
              <a:t>Granja Avícola </a:t>
            </a:r>
            <a:r>
              <a:rPr lang="es-PR" dirty="0" err="1" smtClean="0"/>
              <a:t>Pujols</a:t>
            </a:r>
            <a:r>
              <a:rPr lang="es-PR" dirty="0" smtClean="0"/>
              <a:t>, San Sebastián</a:t>
            </a:r>
            <a:endParaRPr lang="es-PR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935" y="1553029"/>
            <a:ext cx="5168811" cy="48835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143" y="1405005"/>
            <a:ext cx="5764605" cy="514770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3620" y="1690688"/>
            <a:ext cx="6485261" cy="5289497"/>
          </a:xfrm>
        </p:spPr>
        <p:txBody>
          <a:bodyPr>
            <a:normAutofit/>
          </a:bodyPr>
          <a:lstStyle/>
          <a:p>
            <a:r>
              <a:rPr lang="es-PR" dirty="0"/>
              <a:t>Monitor </a:t>
            </a:r>
            <a:r>
              <a:rPr lang="es-PR" dirty="0" smtClean="0"/>
              <a:t>temperaturas</a:t>
            </a:r>
          </a:p>
          <a:p>
            <a:r>
              <a:rPr lang="es-PR" dirty="0" smtClean="0"/>
              <a:t>Material actual: cernido de material, reducción en volumen, análisis, uso</a:t>
            </a:r>
          </a:p>
          <a:p>
            <a:r>
              <a:rPr lang="es-PR" dirty="0" smtClean="0"/>
              <a:t>Materia orgánica 37.08%</a:t>
            </a:r>
          </a:p>
          <a:p>
            <a:r>
              <a:rPr lang="es-PR" dirty="0" smtClean="0"/>
              <a:t>1.57 - 5.15 - 3.78  N P K </a:t>
            </a:r>
          </a:p>
          <a:p>
            <a:r>
              <a:rPr lang="es-PR" dirty="0" smtClean="0"/>
              <a:t>Reducción de pH de 9.79 a 7.25</a:t>
            </a:r>
          </a:p>
          <a:p>
            <a:r>
              <a:rPr lang="es-PR" dirty="0" smtClean="0"/>
              <a:t>Control de volatilización de </a:t>
            </a:r>
            <a:r>
              <a:rPr lang="es-PR" dirty="0" err="1" smtClean="0"/>
              <a:t>amonia</a:t>
            </a:r>
            <a:endParaRPr lang="es-PR" dirty="0" smtClean="0"/>
          </a:p>
          <a:p>
            <a:pPr lvl="1"/>
            <a:r>
              <a:rPr lang="es-PR" dirty="0"/>
              <a:t>Alum</a:t>
            </a:r>
          </a:p>
          <a:p>
            <a:pPr lvl="1"/>
            <a:r>
              <a:rPr lang="es-PR" dirty="0" smtClean="0"/>
              <a:t>Microorganismo efectivos (EM)</a:t>
            </a:r>
          </a:p>
          <a:p>
            <a:pPr lvl="1"/>
            <a:r>
              <a:rPr lang="es-PR" dirty="0" err="1" smtClean="0"/>
              <a:t>Lactobacilli</a:t>
            </a:r>
            <a:endParaRPr lang="es-PR" dirty="0" smtClean="0"/>
          </a:p>
          <a:p>
            <a:pPr lvl="1"/>
            <a:endParaRPr lang="es-PR" dirty="0" smtClean="0"/>
          </a:p>
        </p:txBody>
      </p:sp>
      <p:sp>
        <p:nvSpPr>
          <p:cNvPr id="8" name="Oval 7"/>
          <p:cNvSpPr/>
          <p:nvPr/>
        </p:nvSpPr>
        <p:spPr>
          <a:xfrm>
            <a:off x="290285" y="3483428"/>
            <a:ext cx="3962400" cy="740229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3697341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 smtClean="0"/>
              <a:t>Bosquejo</a:t>
            </a:r>
            <a:endParaRPr lang="es-P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4871" y="1465943"/>
            <a:ext cx="10802257" cy="4769077"/>
          </a:xfrm>
        </p:spPr>
        <p:txBody>
          <a:bodyPr>
            <a:normAutofit/>
          </a:bodyPr>
          <a:lstStyle/>
          <a:p>
            <a:r>
              <a:rPr lang="es-PR" dirty="0" smtClean="0">
                <a:solidFill>
                  <a:schemeClr val="bg1">
                    <a:lumMod val="75000"/>
                  </a:schemeClr>
                </a:solidFill>
              </a:rPr>
              <a:t>Descripción del proyecto - Objetivos</a:t>
            </a:r>
          </a:p>
          <a:p>
            <a:r>
              <a:rPr lang="es-PR" dirty="0" smtClean="0">
                <a:solidFill>
                  <a:schemeClr val="bg1">
                    <a:lumMod val="75000"/>
                  </a:schemeClr>
                </a:solidFill>
              </a:rPr>
              <a:t>Estudios de casos</a:t>
            </a:r>
          </a:p>
          <a:p>
            <a:pPr lvl="1"/>
            <a:r>
              <a:rPr lang="es-PR" dirty="0" smtClean="0">
                <a:solidFill>
                  <a:schemeClr val="bg1">
                    <a:lumMod val="75000"/>
                  </a:schemeClr>
                </a:solidFill>
              </a:rPr>
              <a:t>Residuos de café</a:t>
            </a:r>
          </a:p>
          <a:p>
            <a:pPr lvl="1"/>
            <a:r>
              <a:rPr lang="es-PR" dirty="0" smtClean="0">
                <a:solidFill>
                  <a:schemeClr val="bg1">
                    <a:lumMod val="75000"/>
                  </a:schemeClr>
                </a:solidFill>
              </a:rPr>
              <a:t>Gallinaza</a:t>
            </a:r>
          </a:p>
          <a:p>
            <a:r>
              <a:rPr lang="es-PR" dirty="0" smtClean="0"/>
              <a:t>Uso Agrícola</a:t>
            </a:r>
          </a:p>
          <a:p>
            <a:r>
              <a:rPr lang="es-PR" dirty="0" smtClean="0">
                <a:solidFill>
                  <a:schemeClr val="bg1">
                    <a:lumMod val="75000"/>
                  </a:schemeClr>
                </a:solidFill>
              </a:rPr>
              <a:t>Compostas</a:t>
            </a:r>
          </a:p>
          <a:p>
            <a:pPr lvl="1"/>
            <a:r>
              <a:rPr lang="es-PR" dirty="0" smtClean="0">
                <a:solidFill>
                  <a:schemeClr val="bg1">
                    <a:lumMod val="75000"/>
                  </a:schemeClr>
                </a:solidFill>
              </a:rPr>
              <a:t>estiércol – frutas</a:t>
            </a:r>
          </a:p>
          <a:p>
            <a:pPr lvl="1"/>
            <a:r>
              <a:rPr lang="es-PR" dirty="0" smtClean="0">
                <a:solidFill>
                  <a:schemeClr val="bg1">
                    <a:lumMod val="75000"/>
                  </a:schemeClr>
                </a:solidFill>
              </a:rPr>
              <a:t>vegetativas</a:t>
            </a:r>
          </a:p>
          <a:p>
            <a:r>
              <a:rPr lang="es-PR" dirty="0" smtClean="0">
                <a:solidFill>
                  <a:schemeClr val="bg1">
                    <a:lumMod val="75000"/>
                  </a:schemeClr>
                </a:solidFill>
              </a:rPr>
              <a:t>Próximo</a:t>
            </a:r>
          </a:p>
          <a:p>
            <a:endParaRPr lang="es-PR" dirty="0" smtClean="0"/>
          </a:p>
          <a:p>
            <a:endParaRPr lang="es-PR" dirty="0" smtClean="0"/>
          </a:p>
          <a:p>
            <a:endParaRPr lang="es-PR" dirty="0"/>
          </a:p>
        </p:txBody>
      </p:sp>
    </p:spTree>
    <p:extLst>
      <p:ext uri="{BB962C8B-B14F-4D97-AF65-F5344CB8AC3E}">
        <p14:creationId xmlns:p14="http://schemas.microsoft.com/office/powerpoint/2010/main" val="1617852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661" y="870637"/>
            <a:ext cx="7239139" cy="54293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661" y="870637"/>
            <a:ext cx="7239139" cy="54293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 smtClean="0"/>
              <a:t>Uso Agrícola</a:t>
            </a:r>
            <a:endParaRPr lang="es-PR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661" y="870637"/>
            <a:ext cx="7239139" cy="542935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2659" y="1682552"/>
            <a:ext cx="5907455" cy="4351338"/>
          </a:xfrm>
        </p:spPr>
        <p:txBody>
          <a:bodyPr/>
          <a:lstStyle/>
          <a:p>
            <a:r>
              <a:rPr lang="es-PR" dirty="0" smtClean="0"/>
              <a:t>KYV </a:t>
            </a:r>
            <a:r>
              <a:rPr lang="es-PR" dirty="0" err="1" smtClean="0"/>
              <a:t>Farms</a:t>
            </a:r>
            <a:r>
              <a:rPr lang="es-PR" dirty="0" smtClean="0"/>
              <a:t>, Inc. </a:t>
            </a:r>
            <a:r>
              <a:rPr lang="es-PR" dirty="0" err="1" smtClean="0"/>
              <a:t>Switzerland</a:t>
            </a:r>
            <a:r>
              <a:rPr lang="es-PR" dirty="0" smtClean="0"/>
              <a:t>, </a:t>
            </a:r>
            <a:r>
              <a:rPr lang="es-PR" dirty="0" err="1" smtClean="0"/>
              <a:t>Fl</a:t>
            </a:r>
            <a:endParaRPr lang="es-PR" dirty="0" smtClean="0"/>
          </a:p>
          <a:p>
            <a:pPr lvl="1"/>
            <a:r>
              <a:rPr lang="en-US" dirty="0"/>
              <a:t>Francisco </a:t>
            </a:r>
            <a:r>
              <a:rPr lang="en-US" dirty="0" smtClean="0"/>
              <a:t>Arroyo</a:t>
            </a:r>
            <a:endParaRPr lang="es-PR" dirty="0" smtClean="0"/>
          </a:p>
          <a:p>
            <a:r>
              <a:rPr lang="es-PR" dirty="0" smtClean="0"/>
              <a:t>USDA </a:t>
            </a:r>
            <a:r>
              <a:rPr lang="es-PR" dirty="0" err="1" smtClean="0"/>
              <a:t>Organic</a:t>
            </a:r>
            <a:endParaRPr lang="es-PR" dirty="0" smtClean="0"/>
          </a:p>
          <a:p>
            <a:r>
              <a:rPr lang="es-PR" dirty="0" smtClean="0"/>
              <a:t>Winter </a:t>
            </a:r>
            <a:r>
              <a:rPr lang="es-PR" dirty="0" err="1" smtClean="0"/>
              <a:t>nursery</a:t>
            </a:r>
            <a:r>
              <a:rPr lang="es-PR" dirty="0" smtClean="0"/>
              <a:t> - PR</a:t>
            </a:r>
            <a:endParaRPr lang="es-PR" dirty="0"/>
          </a:p>
        </p:txBody>
      </p:sp>
    </p:spTree>
    <p:extLst>
      <p:ext uri="{BB962C8B-B14F-4D97-AF65-F5344CB8AC3E}">
        <p14:creationId xmlns:p14="http://schemas.microsoft.com/office/powerpoint/2010/main" val="1025010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 smtClean="0"/>
              <a:t>Bosquejo</a:t>
            </a:r>
            <a:endParaRPr lang="es-P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4871" y="1465943"/>
            <a:ext cx="10802257" cy="4769077"/>
          </a:xfrm>
        </p:spPr>
        <p:txBody>
          <a:bodyPr>
            <a:normAutofit/>
          </a:bodyPr>
          <a:lstStyle/>
          <a:p>
            <a:r>
              <a:rPr lang="es-PR" dirty="0" smtClean="0"/>
              <a:t>Descripción del proyecto - Objetivos</a:t>
            </a:r>
          </a:p>
          <a:p>
            <a:r>
              <a:rPr lang="es-PR" dirty="0" smtClean="0"/>
              <a:t>Estudios de casos</a:t>
            </a:r>
          </a:p>
          <a:p>
            <a:pPr lvl="1"/>
            <a:r>
              <a:rPr lang="es-PR" dirty="0" smtClean="0"/>
              <a:t>Residuos de café</a:t>
            </a:r>
          </a:p>
          <a:p>
            <a:pPr lvl="1"/>
            <a:r>
              <a:rPr lang="es-PR" dirty="0" smtClean="0"/>
              <a:t>Gallinaza</a:t>
            </a:r>
          </a:p>
          <a:p>
            <a:r>
              <a:rPr lang="es-PR" dirty="0" smtClean="0"/>
              <a:t>Uso Agrícola</a:t>
            </a:r>
          </a:p>
          <a:p>
            <a:r>
              <a:rPr lang="es-PR" dirty="0" smtClean="0"/>
              <a:t>Compostas</a:t>
            </a:r>
          </a:p>
          <a:p>
            <a:pPr lvl="1"/>
            <a:r>
              <a:rPr lang="es-PR" dirty="0" smtClean="0"/>
              <a:t>estiércol – frutas</a:t>
            </a:r>
          </a:p>
          <a:p>
            <a:pPr lvl="1"/>
            <a:r>
              <a:rPr lang="es-PR" dirty="0" smtClean="0"/>
              <a:t>vegetativas</a:t>
            </a:r>
          </a:p>
          <a:p>
            <a:r>
              <a:rPr lang="es-PR" dirty="0" smtClean="0"/>
              <a:t>Próximo</a:t>
            </a:r>
          </a:p>
          <a:p>
            <a:endParaRPr lang="es-PR" dirty="0" smtClean="0"/>
          </a:p>
          <a:p>
            <a:endParaRPr lang="es-PR" dirty="0" smtClean="0"/>
          </a:p>
          <a:p>
            <a:endParaRPr lang="es-PR" dirty="0"/>
          </a:p>
        </p:txBody>
      </p:sp>
    </p:spTree>
    <p:extLst>
      <p:ext uri="{BB962C8B-B14F-4D97-AF65-F5344CB8AC3E}">
        <p14:creationId xmlns:p14="http://schemas.microsoft.com/office/powerpoint/2010/main" val="3728093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 smtClean="0"/>
              <a:t>Uso Agrícola</a:t>
            </a:r>
            <a:endParaRPr lang="es-P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868566" y="1144251"/>
            <a:ext cx="6519518" cy="48896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282" y="1144251"/>
            <a:ext cx="6519518" cy="488963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2659" y="1682552"/>
            <a:ext cx="5907455" cy="4351338"/>
          </a:xfrm>
        </p:spPr>
        <p:txBody>
          <a:bodyPr/>
          <a:lstStyle/>
          <a:p>
            <a:r>
              <a:rPr lang="es-PR" dirty="0" smtClean="0"/>
              <a:t>Agro Tropical, Inc. </a:t>
            </a:r>
            <a:r>
              <a:rPr lang="es-PR" dirty="0" err="1" smtClean="0"/>
              <a:t>Gurabo</a:t>
            </a:r>
            <a:endParaRPr lang="es-PR" dirty="0" smtClean="0"/>
          </a:p>
          <a:p>
            <a:pPr lvl="1"/>
            <a:r>
              <a:rPr lang="es-PR" dirty="0" err="1" smtClean="0"/>
              <a:t>Duamed</a:t>
            </a:r>
            <a:r>
              <a:rPr lang="es-PR" dirty="0" smtClean="0"/>
              <a:t> Colon Carrión</a:t>
            </a:r>
          </a:p>
          <a:p>
            <a:r>
              <a:rPr lang="es-PR" dirty="0" smtClean="0"/>
              <a:t>Agricultura Sustentable</a:t>
            </a:r>
          </a:p>
          <a:p>
            <a:r>
              <a:rPr lang="es-PR" dirty="0" smtClean="0"/>
              <a:t>Winter </a:t>
            </a:r>
            <a:r>
              <a:rPr lang="es-PR" dirty="0" err="1" smtClean="0"/>
              <a:t>Nursery</a:t>
            </a:r>
            <a:endParaRPr lang="es-PR" dirty="0" smtClean="0"/>
          </a:p>
          <a:p>
            <a:endParaRPr lang="es-PR" dirty="0" smtClean="0"/>
          </a:p>
          <a:p>
            <a:endParaRPr lang="es-PR" dirty="0"/>
          </a:p>
        </p:txBody>
      </p:sp>
    </p:spTree>
    <p:extLst>
      <p:ext uri="{BB962C8B-B14F-4D97-AF65-F5344CB8AC3E}">
        <p14:creationId xmlns:p14="http://schemas.microsoft.com/office/powerpoint/2010/main" val="1775180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 smtClean="0"/>
              <a:t>Uso Pepinillo</a:t>
            </a:r>
            <a:endParaRPr lang="es-PR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PR" dirty="0" smtClean="0"/>
              <a:t>45 acres USDA </a:t>
            </a:r>
            <a:r>
              <a:rPr lang="es-PR" dirty="0" err="1" smtClean="0"/>
              <a:t>Organic</a:t>
            </a:r>
            <a:endParaRPr lang="es-PR" dirty="0" smtClean="0"/>
          </a:p>
          <a:p>
            <a:r>
              <a:rPr lang="es-PR" dirty="0" smtClean="0"/>
              <a:t>Requiere de:</a:t>
            </a:r>
          </a:p>
          <a:p>
            <a:r>
              <a:rPr lang="es-PR" dirty="0" smtClean="0"/>
              <a:t>90lb/acre N</a:t>
            </a:r>
          </a:p>
          <a:p>
            <a:r>
              <a:rPr lang="es-PR" dirty="0" smtClean="0"/>
              <a:t>120 lb/acre P</a:t>
            </a:r>
            <a:r>
              <a:rPr lang="es-PR" baseline="-25000" dirty="0"/>
              <a:t>2</a:t>
            </a:r>
            <a:r>
              <a:rPr lang="es-PR" dirty="0" smtClean="0"/>
              <a:t>O</a:t>
            </a:r>
          </a:p>
          <a:p>
            <a:r>
              <a:rPr lang="es-PR" dirty="0" smtClean="0"/>
              <a:t>120 lb/acre K</a:t>
            </a:r>
            <a:r>
              <a:rPr lang="es-PR" baseline="-25000" dirty="0" smtClean="0"/>
              <a:t>2</a:t>
            </a:r>
            <a:r>
              <a:rPr lang="es-PR" dirty="0" smtClean="0"/>
              <a:t>0</a:t>
            </a:r>
          </a:p>
          <a:p>
            <a:pPr marL="0" indent="0">
              <a:buNone/>
            </a:pPr>
            <a:endParaRPr lang="es-PR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0328" t="11304" r="35683" b="7987"/>
          <a:stretch/>
        </p:blipFill>
        <p:spPr>
          <a:xfrm>
            <a:off x="5363719" y="629530"/>
            <a:ext cx="5723468" cy="5904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518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 smtClean="0"/>
              <a:t>Requerimientos – Composta de Gallinaza</a:t>
            </a:r>
            <a:endParaRPr lang="es-PR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4271858"/>
              </p:ext>
            </p:extLst>
          </p:nvPr>
        </p:nvGraphicFramePr>
        <p:xfrm>
          <a:off x="838203" y="1915884"/>
          <a:ext cx="10515600" cy="306926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29192"/>
                <a:gridCol w="1129192"/>
                <a:gridCol w="1129192"/>
                <a:gridCol w="2023135"/>
                <a:gridCol w="1313029"/>
                <a:gridCol w="945355"/>
                <a:gridCol w="1129192"/>
                <a:gridCol w="1717313"/>
              </a:tblGrid>
              <a:tr h="7726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Nutrient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%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lb/ton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Pepinillo (lb/acre)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Ton/acre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Avail (lb)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Short (lb)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45 acres (tons)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75137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N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1.57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31.4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90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2.87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37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 smtClean="0">
                          <a:effectLst/>
                        </a:rPr>
                        <a:t>(53)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7726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P2O5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5.15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103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120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1.17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120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52.4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7726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K2O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3.78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75.6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120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1.59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88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 smtClean="0">
                          <a:effectLst/>
                        </a:rPr>
                        <a:t>(32)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5" name="Oval 4"/>
          <p:cNvSpPr/>
          <p:nvPr/>
        </p:nvSpPr>
        <p:spPr>
          <a:xfrm>
            <a:off x="6154057" y="3657600"/>
            <a:ext cx="1306286" cy="711200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1933177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R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45"/>
            <a:ext cx="12192000" cy="697023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4" y="0"/>
            <a:ext cx="9144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21545"/>
            <a:ext cx="9144000" cy="6858000"/>
          </a:xfrm>
          <a:prstGeom prst="rect">
            <a:avLst/>
          </a:prstGeom>
        </p:spPr>
      </p:pic>
      <p:sp>
        <p:nvSpPr>
          <p:cNvPr id="13" name="Content Placeholder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472272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 smtClean="0"/>
              <a:t>Bosquejo</a:t>
            </a:r>
            <a:endParaRPr lang="es-P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4871" y="1465943"/>
            <a:ext cx="10802257" cy="4769077"/>
          </a:xfrm>
        </p:spPr>
        <p:txBody>
          <a:bodyPr>
            <a:normAutofit/>
          </a:bodyPr>
          <a:lstStyle/>
          <a:p>
            <a:r>
              <a:rPr lang="es-PR" dirty="0" smtClean="0">
                <a:solidFill>
                  <a:schemeClr val="bg1">
                    <a:lumMod val="75000"/>
                  </a:schemeClr>
                </a:solidFill>
              </a:rPr>
              <a:t>Descripción del proyecto - Objetivos</a:t>
            </a:r>
          </a:p>
          <a:p>
            <a:r>
              <a:rPr lang="es-PR" dirty="0" smtClean="0">
                <a:solidFill>
                  <a:schemeClr val="bg1">
                    <a:lumMod val="75000"/>
                  </a:schemeClr>
                </a:solidFill>
              </a:rPr>
              <a:t>Estudios de casos</a:t>
            </a:r>
          </a:p>
          <a:p>
            <a:pPr lvl="1"/>
            <a:r>
              <a:rPr lang="es-PR" dirty="0" smtClean="0">
                <a:solidFill>
                  <a:schemeClr val="bg1">
                    <a:lumMod val="75000"/>
                  </a:schemeClr>
                </a:solidFill>
              </a:rPr>
              <a:t>Residuos de café</a:t>
            </a:r>
          </a:p>
          <a:p>
            <a:pPr lvl="1"/>
            <a:r>
              <a:rPr lang="es-PR" dirty="0" smtClean="0">
                <a:solidFill>
                  <a:schemeClr val="bg1">
                    <a:lumMod val="75000"/>
                  </a:schemeClr>
                </a:solidFill>
              </a:rPr>
              <a:t>Gallinaza</a:t>
            </a:r>
          </a:p>
          <a:p>
            <a:r>
              <a:rPr lang="es-PR" dirty="0" smtClean="0">
                <a:solidFill>
                  <a:schemeClr val="bg1">
                    <a:lumMod val="75000"/>
                  </a:schemeClr>
                </a:solidFill>
              </a:rPr>
              <a:t>Uso Agrícola</a:t>
            </a:r>
          </a:p>
          <a:p>
            <a:r>
              <a:rPr lang="es-PR" dirty="0" smtClean="0"/>
              <a:t>Compostas</a:t>
            </a:r>
          </a:p>
          <a:p>
            <a:pPr lvl="1"/>
            <a:r>
              <a:rPr lang="es-PR" dirty="0" smtClean="0"/>
              <a:t>estiércol – frutas</a:t>
            </a:r>
          </a:p>
          <a:p>
            <a:pPr lvl="1"/>
            <a:r>
              <a:rPr lang="es-PR" dirty="0" smtClean="0"/>
              <a:t>vegetativas</a:t>
            </a:r>
          </a:p>
          <a:p>
            <a:r>
              <a:rPr lang="es-PR" dirty="0" smtClean="0">
                <a:solidFill>
                  <a:schemeClr val="bg1">
                    <a:lumMod val="75000"/>
                  </a:schemeClr>
                </a:solidFill>
              </a:rPr>
              <a:t>Próximo</a:t>
            </a:r>
          </a:p>
          <a:p>
            <a:endParaRPr lang="es-PR" dirty="0" smtClean="0"/>
          </a:p>
          <a:p>
            <a:endParaRPr lang="es-PR" dirty="0" smtClean="0"/>
          </a:p>
          <a:p>
            <a:endParaRPr lang="es-PR" dirty="0"/>
          </a:p>
        </p:txBody>
      </p:sp>
    </p:spTree>
    <p:extLst>
      <p:ext uri="{BB962C8B-B14F-4D97-AF65-F5344CB8AC3E}">
        <p14:creationId xmlns:p14="http://schemas.microsoft.com/office/powerpoint/2010/main" val="3636814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196" y="1452061"/>
            <a:ext cx="3212760" cy="2409570"/>
          </a:xfrm>
        </p:spPr>
      </p:pic>
      <p:sp>
        <p:nvSpPr>
          <p:cNvPr id="9" name="TextBox 8"/>
          <p:cNvSpPr txBox="1"/>
          <p:nvPr/>
        </p:nvSpPr>
        <p:spPr>
          <a:xfrm>
            <a:off x="884292" y="0"/>
            <a:ext cx="363227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PR" sz="4000" dirty="0" smtClean="0"/>
              <a:t>Residuo Agrícola</a:t>
            </a:r>
          </a:p>
          <a:p>
            <a:pPr algn="ctr"/>
            <a:r>
              <a:rPr lang="es-PR" sz="4000" dirty="0" smtClean="0"/>
              <a:t>Estiércol - Fruta</a:t>
            </a:r>
            <a:endParaRPr lang="es-PR" sz="4000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4813340" y="2378755"/>
            <a:ext cx="992375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l="18208" t="11458" r="33266" b="5604"/>
          <a:stretch/>
        </p:blipFill>
        <p:spPr>
          <a:xfrm>
            <a:off x="1547618" y="3990253"/>
            <a:ext cx="2601591" cy="249991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245" y="540033"/>
            <a:ext cx="3619950" cy="271496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/>
          <a:srcRect l="20328" t="11304" r="35683" b="7987"/>
          <a:stretch/>
        </p:blipFill>
        <p:spPr>
          <a:xfrm>
            <a:off x="6911348" y="3492616"/>
            <a:ext cx="3221744" cy="3323416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714824" y="4556948"/>
            <a:ext cx="10475690" cy="166199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s-PR" sz="2800" dirty="0"/>
              <a:t>Estiércoles y residuos de frutas composta nutricional para uso agrícola </a:t>
            </a:r>
            <a:endParaRPr lang="es-PR" sz="2800" b="1" dirty="0"/>
          </a:p>
          <a:p>
            <a:pPr lvl="1"/>
            <a:r>
              <a:rPr lang="es-PR" sz="2800" dirty="0"/>
              <a:t>Estandarización, </a:t>
            </a:r>
            <a:r>
              <a:rPr lang="es-PR" sz="2800" dirty="0" err="1"/>
              <a:t>peletización</a:t>
            </a:r>
            <a:r>
              <a:rPr lang="es-PR" sz="2800" dirty="0"/>
              <a:t>, regulado garantía N P K +</a:t>
            </a:r>
          </a:p>
          <a:p>
            <a:pPr lvl="1"/>
            <a:r>
              <a:rPr lang="es-PR" sz="2800" dirty="0"/>
              <a:t>Control de riesgo por manufactura y costos de insumo</a:t>
            </a:r>
          </a:p>
          <a:p>
            <a:pPr lvl="1"/>
            <a:r>
              <a:rPr lang="es-PR" dirty="0"/>
              <a:t> 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013" y="424167"/>
            <a:ext cx="5530468" cy="4147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82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 smtClean="0"/>
              <a:t>Compostas Vegetativas</a:t>
            </a:r>
            <a:endParaRPr lang="es-P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21" y="1458459"/>
            <a:ext cx="5801784" cy="43513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70470" y="1128805"/>
            <a:ext cx="6109437" cy="458207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23568" y="3065594"/>
            <a:ext cx="7768775" cy="252376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s-PR" sz="2800" dirty="0"/>
              <a:t>Vegetativo composta ‘diluida’ para uso no agrícola </a:t>
            </a:r>
          </a:p>
          <a:p>
            <a:pPr lvl="1"/>
            <a:r>
              <a:rPr lang="es-PR" sz="2800" dirty="0"/>
              <a:t>Huertos</a:t>
            </a:r>
          </a:p>
          <a:p>
            <a:pPr lvl="1"/>
            <a:r>
              <a:rPr lang="es-PR" sz="2800" dirty="0"/>
              <a:t>Empaque</a:t>
            </a:r>
          </a:p>
          <a:p>
            <a:pPr lvl="1"/>
            <a:r>
              <a:rPr lang="es-PR" sz="2800" dirty="0"/>
              <a:t>Germinación de semillas </a:t>
            </a:r>
          </a:p>
          <a:p>
            <a:pPr lvl="1"/>
            <a:r>
              <a:rPr lang="es-PR" sz="2800" dirty="0" smtClean="0">
                <a:solidFill>
                  <a:srgbClr val="002060"/>
                </a:solidFill>
              </a:rPr>
              <a:t>Ornamentales </a:t>
            </a:r>
            <a:endParaRPr lang="es-PR" sz="2800" dirty="0">
              <a:solidFill>
                <a:srgbClr val="002060"/>
              </a:solidFill>
            </a:endParaRPr>
          </a:p>
          <a:p>
            <a:pPr lvl="1"/>
            <a:r>
              <a:rPr lang="es-PR" dirty="0" smtClean="0"/>
              <a:t> </a:t>
            </a:r>
            <a:endParaRPr lang="es-PR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6341774" y="2857727"/>
            <a:ext cx="992375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0441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 smtClean="0"/>
              <a:t>Bosquejo</a:t>
            </a:r>
            <a:endParaRPr lang="es-P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4871" y="1465943"/>
            <a:ext cx="10802257" cy="4769077"/>
          </a:xfrm>
        </p:spPr>
        <p:txBody>
          <a:bodyPr>
            <a:normAutofit/>
          </a:bodyPr>
          <a:lstStyle/>
          <a:p>
            <a:r>
              <a:rPr lang="es-PR" dirty="0" smtClean="0">
                <a:solidFill>
                  <a:schemeClr val="bg1">
                    <a:lumMod val="75000"/>
                  </a:schemeClr>
                </a:solidFill>
              </a:rPr>
              <a:t>Descripción del proyecto - Objetivos</a:t>
            </a:r>
          </a:p>
          <a:p>
            <a:r>
              <a:rPr lang="es-PR" dirty="0" smtClean="0">
                <a:solidFill>
                  <a:schemeClr val="bg1">
                    <a:lumMod val="75000"/>
                  </a:schemeClr>
                </a:solidFill>
              </a:rPr>
              <a:t>Estudios de casos</a:t>
            </a:r>
          </a:p>
          <a:p>
            <a:pPr lvl="1"/>
            <a:r>
              <a:rPr lang="es-PR" dirty="0" smtClean="0">
                <a:solidFill>
                  <a:schemeClr val="bg1">
                    <a:lumMod val="75000"/>
                  </a:schemeClr>
                </a:solidFill>
              </a:rPr>
              <a:t>Residuos de café</a:t>
            </a:r>
          </a:p>
          <a:p>
            <a:pPr lvl="1"/>
            <a:r>
              <a:rPr lang="es-PR" dirty="0" smtClean="0">
                <a:solidFill>
                  <a:schemeClr val="bg1">
                    <a:lumMod val="75000"/>
                  </a:schemeClr>
                </a:solidFill>
              </a:rPr>
              <a:t>Gallinaza</a:t>
            </a:r>
          </a:p>
          <a:p>
            <a:r>
              <a:rPr lang="es-PR" dirty="0" smtClean="0">
                <a:solidFill>
                  <a:schemeClr val="bg1">
                    <a:lumMod val="75000"/>
                  </a:schemeClr>
                </a:solidFill>
              </a:rPr>
              <a:t>Uso Agrícola</a:t>
            </a:r>
          </a:p>
          <a:p>
            <a:r>
              <a:rPr lang="es-PR" dirty="0" smtClean="0">
                <a:solidFill>
                  <a:schemeClr val="bg1">
                    <a:lumMod val="75000"/>
                  </a:schemeClr>
                </a:solidFill>
              </a:rPr>
              <a:t>Compostas</a:t>
            </a:r>
          </a:p>
          <a:p>
            <a:pPr lvl="1"/>
            <a:r>
              <a:rPr lang="es-PR" dirty="0" smtClean="0">
                <a:solidFill>
                  <a:schemeClr val="bg1">
                    <a:lumMod val="75000"/>
                  </a:schemeClr>
                </a:solidFill>
              </a:rPr>
              <a:t>estiércol – frutas</a:t>
            </a:r>
          </a:p>
          <a:p>
            <a:pPr lvl="1"/>
            <a:r>
              <a:rPr lang="es-PR" dirty="0" smtClean="0">
                <a:solidFill>
                  <a:schemeClr val="bg1">
                    <a:lumMod val="75000"/>
                  </a:schemeClr>
                </a:solidFill>
              </a:rPr>
              <a:t>vegetativas</a:t>
            </a:r>
          </a:p>
          <a:p>
            <a:r>
              <a:rPr lang="es-PR" dirty="0" smtClean="0"/>
              <a:t>Próximo</a:t>
            </a:r>
          </a:p>
          <a:p>
            <a:endParaRPr lang="es-PR" dirty="0" smtClean="0"/>
          </a:p>
          <a:p>
            <a:endParaRPr lang="es-PR" dirty="0" smtClean="0"/>
          </a:p>
          <a:p>
            <a:endParaRPr lang="es-PR" dirty="0"/>
          </a:p>
        </p:txBody>
      </p:sp>
    </p:spTree>
    <p:extLst>
      <p:ext uri="{BB962C8B-B14F-4D97-AF65-F5344CB8AC3E}">
        <p14:creationId xmlns:p14="http://schemas.microsoft.com/office/powerpoint/2010/main" val="2301387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 smtClean="0"/>
              <a:t>Próximo</a:t>
            </a:r>
            <a:endParaRPr lang="es-P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PR" dirty="0" smtClean="0"/>
              <a:t>Alternativas a agricultores que no pueden </a:t>
            </a:r>
            <a:r>
              <a:rPr lang="es-PR" dirty="0" err="1" smtClean="0"/>
              <a:t>compostar</a:t>
            </a:r>
            <a:endParaRPr lang="es-PR" dirty="0" smtClean="0"/>
          </a:p>
          <a:p>
            <a:r>
              <a:rPr lang="es-PR" dirty="0" smtClean="0"/>
              <a:t>Compostaje vegetativo</a:t>
            </a:r>
          </a:p>
          <a:p>
            <a:r>
              <a:rPr lang="es-PR" dirty="0" smtClean="0"/>
              <a:t>Dilución </a:t>
            </a:r>
            <a:r>
              <a:rPr lang="es-PR" dirty="0"/>
              <a:t>en material </a:t>
            </a:r>
            <a:r>
              <a:rPr lang="es-PR" dirty="0" smtClean="0"/>
              <a:t>vegetativo de compostas agrícolas</a:t>
            </a:r>
          </a:p>
          <a:p>
            <a:r>
              <a:rPr lang="es-PR" dirty="0" smtClean="0"/>
              <a:t>Compostaje en finca receptora</a:t>
            </a:r>
          </a:p>
          <a:p>
            <a:endParaRPr lang="es-PR" dirty="0" smtClean="0"/>
          </a:p>
          <a:p>
            <a:endParaRPr lang="es-PR" dirty="0" smtClean="0"/>
          </a:p>
          <a:p>
            <a:endParaRPr lang="es-PR" dirty="0"/>
          </a:p>
        </p:txBody>
      </p:sp>
    </p:spTree>
    <p:extLst>
      <p:ext uri="{BB962C8B-B14F-4D97-AF65-F5344CB8AC3E}">
        <p14:creationId xmlns:p14="http://schemas.microsoft.com/office/powerpoint/2010/main" val="2750625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 smtClean="0"/>
              <a:t>Muchas gracias! </a:t>
            </a:r>
            <a:endParaRPr lang="es-P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R" b="1" dirty="0" smtClean="0">
                <a:solidFill>
                  <a:schemeClr val="accent1">
                    <a:lumMod val="50000"/>
                  </a:schemeClr>
                </a:solidFill>
              </a:rPr>
              <a:t>Joaquín A. Chong, </a:t>
            </a:r>
            <a:r>
              <a:rPr lang="es-PR" b="1" dirty="0" err="1" smtClean="0">
                <a:solidFill>
                  <a:schemeClr val="accent1">
                    <a:lumMod val="50000"/>
                  </a:schemeClr>
                </a:solidFill>
              </a:rPr>
              <a:t>Ph.D</a:t>
            </a:r>
            <a:r>
              <a:rPr lang="es-PR" b="1" dirty="0" smtClean="0">
                <a:solidFill>
                  <a:schemeClr val="accent1">
                    <a:lumMod val="50000"/>
                  </a:schemeClr>
                </a:solidFill>
              </a:rPr>
              <a:t>. </a:t>
            </a:r>
          </a:p>
          <a:p>
            <a:pPr algn="r"/>
            <a:r>
              <a:rPr lang="es-PR" b="1" dirty="0" smtClean="0">
                <a:solidFill>
                  <a:schemeClr val="accent1">
                    <a:lumMod val="50000"/>
                  </a:schemeClr>
                </a:solidFill>
                <a:hlinkClick r:id="rId2"/>
              </a:rPr>
              <a:t> </a:t>
            </a:r>
            <a:r>
              <a:rPr lang="es-PR" b="1" dirty="0" smtClean="0">
                <a:solidFill>
                  <a:schemeClr val="accent1">
                    <a:lumMod val="50000"/>
                  </a:schemeClr>
                </a:solidFill>
                <a:hlinkClick r:id="rId3"/>
              </a:rPr>
              <a:t>www.youtube.com/compostapr</a:t>
            </a:r>
            <a:endParaRPr lang="es-PR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r"/>
            <a:r>
              <a:rPr lang="es-PR" b="1" dirty="0" smtClean="0">
                <a:solidFill>
                  <a:schemeClr val="accent1">
                    <a:lumMod val="50000"/>
                  </a:schemeClr>
                </a:solidFill>
              </a:rPr>
              <a:t>www.facebook.com/compostapr</a:t>
            </a:r>
            <a:endParaRPr lang="es-PR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119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 smtClean="0"/>
              <a:t>Descripción del Proyecto - Objetivos</a:t>
            </a:r>
            <a:endParaRPr lang="es-P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PR" dirty="0" err="1" smtClean="0"/>
              <a:t>Compostar</a:t>
            </a:r>
            <a:r>
              <a:rPr lang="es-PR" dirty="0" smtClean="0"/>
              <a:t> con agricultores para obtener métodos apropiados</a:t>
            </a:r>
            <a:endParaRPr lang="es-PR" dirty="0"/>
          </a:p>
          <a:p>
            <a:r>
              <a:rPr lang="es-PR" dirty="0"/>
              <a:t>Control de organismos patógenos</a:t>
            </a:r>
          </a:p>
          <a:p>
            <a:r>
              <a:rPr lang="es-PR" dirty="0"/>
              <a:t>Cuantificar el valor nutricional para </a:t>
            </a:r>
            <a:r>
              <a:rPr lang="es-PR" dirty="0" smtClean="0"/>
              <a:t>uso</a:t>
            </a:r>
          </a:p>
          <a:p>
            <a:r>
              <a:rPr lang="es-PR" dirty="0" smtClean="0"/>
              <a:t>Convertir </a:t>
            </a:r>
            <a:r>
              <a:rPr lang="es-PR" dirty="0"/>
              <a:t>los métodos en códigos de </a:t>
            </a:r>
            <a:r>
              <a:rPr lang="es-PR" dirty="0" smtClean="0"/>
              <a:t>NRCS</a:t>
            </a:r>
          </a:p>
          <a:p>
            <a:r>
              <a:rPr lang="es-PR" dirty="0"/>
              <a:t>Satisfacer requerimientos de la Junta de Calidad </a:t>
            </a:r>
            <a:r>
              <a:rPr lang="es-PR" dirty="0" smtClean="0"/>
              <a:t>Ambiental</a:t>
            </a:r>
          </a:p>
          <a:p>
            <a:r>
              <a:rPr lang="es-PR" dirty="0" smtClean="0"/>
              <a:t>Dar </a:t>
            </a:r>
            <a:r>
              <a:rPr lang="es-PR" dirty="0"/>
              <a:t>dirección a residuos no </a:t>
            </a:r>
            <a:r>
              <a:rPr lang="es-PR" dirty="0" err="1"/>
              <a:t>compostados</a:t>
            </a:r>
            <a:r>
              <a:rPr lang="es-PR" dirty="0"/>
              <a:t> por </a:t>
            </a:r>
            <a:r>
              <a:rPr lang="es-PR" dirty="0" smtClean="0"/>
              <a:t>agricultor</a:t>
            </a:r>
          </a:p>
          <a:p>
            <a:r>
              <a:rPr lang="es-PR" dirty="0"/>
              <a:t>Formular estrategias para la disposición apropiada de MO </a:t>
            </a:r>
            <a:endParaRPr lang="es-PR" dirty="0" smtClean="0"/>
          </a:p>
          <a:p>
            <a:r>
              <a:rPr lang="es-PR" dirty="0" smtClean="0"/>
              <a:t>Políticas </a:t>
            </a:r>
            <a:r>
              <a:rPr lang="es-PR" dirty="0"/>
              <a:t>de compostaje – mas allá de lo agrícola</a:t>
            </a:r>
          </a:p>
          <a:p>
            <a:endParaRPr lang="es-PR" dirty="0"/>
          </a:p>
          <a:p>
            <a:endParaRPr lang="es-PR" dirty="0"/>
          </a:p>
          <a:p>
            <a:endParaRPr lang="es-PR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2854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 smtClean="0"/>
              <a:t>Bosquejo</a:t>
            </a:r>
            <a:endParaRPr lang="es-P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4871" y="1465943"/>
            <a:ext cx="10802257" cy="4769077"/>
          </a:xfrm>
        </p:spPr>
        <p:txBody>
          <a:bodyPr>
            <a:normAutofit/>
          </a:bodyPr>
          <a:lstStyle/>
          <a:p>
            <a:r>
              <a:rPr lang="es-PR" dirty="0" smtClean="0">
                <a:solidFill>
                  <a:schemeClr val="bg1">
                    <a:lumMod val="75000"/>
                  </a:schemeClr>
                </a:solidFill>
              </a:rPr>
              <a:t>Descripción del proyecto - Objetivos</a:t>
            </a:r>
          </a:p>
          <a:p>
            <a:r>
              <a:rPr lang="es-PR" dirty="0" smtClean="0"/>
              <a:t>Estudios de casos</a:t>
            </a:r>
          </a:p>
          <a:p>
            <a:pPr lvl="1"/>
            <a:r>
              <a:rPr lang="es-PR" dirty="0" smtClean="0"/>
              <a:t>Residuos de café</a:t>
            </a:r>
          </a:p>
          <a:p>
            <a:pPr lvl="1"/>
            <a:r>
              <a:rPr lang="es-PR" dirty="0" smtClean="0"/>
              <a:t>Gallinaza</a:t>
            </a:r>
          </a:p>
          <a:p>
            <a:r>
              <a:rPr lang="es-PR" dirty="0" smtClean="0">
                <a:solidFill>
                  <a:schemeClr val="bg1">
                    <a:lumMod val="75000"/>
                  </a:schemeClr>
                </a:solidFill>
              </a:rPr>
              <a:t>Uso Agrícola</a:t>
            </a:r>
          </a:p>
          <a:p>
            <a:r>
              <a:rPr lang="es-PR" dirty="0" smtClean="0">
                <a:solidFill>
                  <a:schemeClr val="bg1">
                    <a:lumMod val="75000"/>
                  </a:schemeClr>
                </a:solidFill>
              </a:rPr>
              <a:t>Compostas</a:t>
            </a:r>
          </a:p>
          <a:p>
            <a:pPr lvl="1"/>
            <a:r>
              <a:rPr lang="es-PR" dirty="0" smtClean="0">
                <a:solidFill>
                  <a:schemeClr val="bg1">
                    <a:lumMod val="75000"/>
                  </a:schemeClr>
                </a:solidFill>
              </a:rPr>
              <a:t>estiércol – frutas</a:t>
            </a:r>
          </a:p>
          <a:p>
            <a:pPr lvl="1"/>
            <a:r>
              <a:rPr lang="es-PR" dirty="0" smtClean="0">
                <a:solidFill>
                  <a:schemeClr val="bg1">
                    <a:lumMod val="75000"/>
                  </a:schemeClr>
                </a:solidFill>
              </a:rPr>
              <a:t>vegetativas</a:t>
            </a:r>
          </a:p>
          <a:p>
            <a:r>
              <a:rPr lang="es-PR" dirty="0" smtClean="0">
                <a:solidFill>
                  <a:schemeClr val="bg1">
                    <a:lumMod val="75000"/>
                  </a:schemeClr>
                </a:solidFill>
              </a:rPr>
              <a:t>Próximo</a:t>
            </a:r>
          </a:p>
          <a:p>
            <a:endParaRPr lang="es-PR" dirty="0" smtClean="0"/>
          </a:p>
          <a:p>
            <a:endParaRPr lang="es-PR" dirty="0" smtClean="0"/>
          </a:p>
          <a:p>
            <a:endParaRPr lang="es-PR" dirty="0"/>
          </a:p>
        </p:txBody>
      </p:sp>
    </p:spTree>
    <p:extLst>
      <p:ext uri="{BB962C8B-B14F-4D97-AF65-F5344CB8AC3E}">
        <p14:creationId xmlns:p14="http://schemas.microsoft.com/office/powerpoint/2010/main" val="3088055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 smtClean="0"/>
              <a:t>Pulpa de café</a:t>
            </a:r>
            <a:endParaRPr lang="es-P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94" y="77507"/>
            <a:ext cx="10058400" cy="6702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788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 smtClean="0"/>
              <a:t>Finca Colón, </a:t>
            </a:r>
            <a:r>
              <a:rPr lang="es-PR" dirty="0" err="1" smtClean="0"/>
              <a:t>Villalba</a:t>
            </a:r>
            <a:r>
              <a:rPr lang="es-PR" dirty="0" smtClean="0"/>
              <a:t> </a:t>
            </a:r>
            <a:endParaRPr lang="es-P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PR" dirty="0" smtClean="0"/>
              <a:t>Alexander Colón </a:t>
            </a:r>
            <a:r>
              <a:rPr lang="es-PR" sz="1800" dirty="0" smtClean="0"/>
              <a:t>(propietario)</a:t>
            </a:r>
          </a:p>
          <a:p>
            <a:r>
              <a:rPr lang="es-PR" dirty="0" smtClean="0"/>
              <a:t>José Torres </a:t>
            </a:r>
            <a:r>
              <a:rPr lang="es-PR" sz="1800" dirty="0" smtClean="0"/>
              <a:t>(SEA)</a:t>
            </a:r>
          </a:p>
          <a:p>
            <a:r>
              <a:rPr lang="es-PR" dirty="0" smtClean="0"/>
              <a:t>Pulpa de Café</a:t>
            </a:r>
          </a:p>
          <a:p>
            <a:r>
              <a:rPr lang="es-PR" dirty="0" smtClean="0"/>
              <a:t>Capacidad de 1280 ft</a:t>
            </a:r>
            <a:r>
              <a:rPr lang="es-PR" baseline="30000" dirty="0" smtClean="0"/>
              <a:t>3</a:t>
            </a:r>
          </a:p>
          <a:p>
            <a:r>
              <a:rPr lang="es-PR" dirty="0" smtClean="0"/>
              <a:t>Actual 427 ft</a:t>
            </a:r>
            <a:r>
              <a:rPr lang="es-PR" baseline="30000" dirty="0" smtClean="0"/>
              <a:t>3</a:t>
            </a:r>
            <a:endParaRPr lang="es-PR" baseline="30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 t="13184" r="7052" b="8143"/>
          <a:stretch/>
        </p:blipFill>
        <p:spPr>
          <a:xfrm rot="5400000">
            <a:off x="5570539" y="1391966"/>
            <a:ext cx="5670818" cy="408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118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R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57943"/>
            <a:ext cx="12192000" cy="9144000"/>
          </a:xfrm>
        </p:spPr>
      </p:pic>
    </p:spTree>
    <p:extLst>
      <p:ext uri="{BB962C8B-B14F-4D97-AF65-F5344CB8AC3E}">
        <p14:creationId xmlns:p14="http://schemas.microsoft.com/office/powerpoint/2010/main" val="3929951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150" y="1469838"/>
            <a:ext cx="6795494" cy="44063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/>
              <a:t>Finca </a:t>
            </a:r>
            <a:r>
              <a:rPr lang="es-PR" dirty="0" smtClean="0"/>
              <a:t>Colón, </a:t>
            </a:r>
            <a:r>
              <a:rPr lang="es-PR" dirty="0" err="1"/>
              <a:t>Villalba</a:t>
            </a:r>
            <a:r>
              <a:rPr lang="es-PR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PR" dirty="0"/>
              <a:t>1</a:t>
            </a:r>
            <a:r>
              <a:rPr lang="es-PR" baseline="30000" dirty="0"/>
              <a:t>er</a:t>
            </a:r>
            <a:r>
              <a:rPr lang="es-PR" dirty="0"/>
              <a:t> año </a:t>
            </a:r>
          </a:p>
          <a:p>
            <a:pPr lvl="1"/>
            <a:r>
              <a:rPr lang="es-PR" dirty="0"/>
              <a:t>Composta actual en sitio</a:t>
            </a:r>
          </a:p>
          <a:p>
            <a:pPr lvl="1"/>
            <a:r>
              <a:rPr lang="es-PR" dirty="0"/>
              <a:t>Implementación de paletas</a:t>
            </a:r>
          </a:p>
          <a:p>
            <a:pPr lvl="1"/>
            <a:r>
              <a:rPr lang="es-PR" dirty="0" err="1"/>
              <a:t>Loggers</a:t>
            </a:r>
            <a:r>
              <a:rPr lang="es-PR" dirty="0"/>
              <a:t> / Termómetro</a:t>
            </a:r>
          </a:p>
          <a:p>
            <a:pPr lvl="1"/>
            <a:r>
              <a:rPr lang="es-PR" dirty="0"/>
              <a:t>Estimar reducción </a:t>
            </a:r>
          </a:p>
          <a:p>
            <a:pPr lvl="1"/>
            <a:r>
              <a:rPr lang="es-PR" dirty="0"/>
              <a:t>Valor </a:t>
            </a:r>
            <a:r>
              <a:rPr lang="es-PR" dirty="0" smtClean="0"/>
              <a:t>nutricional – Uso </a:t>
            </a:r>
            <a:endParaRPr lang="es-PR" dirty="0"/>
          </a:p>
          <a:p>
            <a:r>
              <a:rPr lang="es-PR" dirty="0"/>
              <a:t>2</a:t>
            </a:r>
            <a:r>
              <a:rPr lang="es-PR" baseline="30000" dirty="0"/>
              <a:t>do</a:t>
            </a:r>
            <a:r>
              <a:rPr lang="es-PR" dirty="0"/>
              <a:t> año</a:t>
            </a:r>
          </a:p>
          <a:p>
            <a:pPr lvl="1"/>
            <a:r>
              <a:rPr lang="es-PR" dirty="0"/>
              <a:t>Composta actual en sitio</a:t>
            </a:r>
          </a:p>
          <a:p>
            <a:pPr lvl="1"/>
            <a:r>
              <a:rPr lang="es-PR" dirty="0"/>
              <a:t>Paletas en todo </a:t>
            </a:r>
          </a:p>
          <a:p>
            <a:pPr lvl="1"/>
            <a:r>
              <a:rPr lang="es-PR" dirty="0" err="1"/>
              <a:t>Loggers</a:t>
            </a:r>
            <a:r>
              <a:rPr lang="es-PR" dirty="0"/>
              <a:t> / Termómetro</a:t>
            </a:r>
          </a:p>
          <a:p>
            <a:pPr lvl="1"/>
            <a:r>
              <a:rPr lang="es-PR" dirty="0"/>
              <a:t>Estimar aumento en capacidad</a:t>
            </a:r>
          </a:p>
          <a:p>
            <a:pPr lvl="1"/>
            <a:r>
              <a:rPr lang="es-PR" dirty="0"/>
              <a:t>Valor </a:t>
            </a:r>
            <a:r>
              <a:rPr lang="es-PR" dirty="0" smtClean="0"/>
              <a:t>nutricional - Uso</a:t>
            </a:r>
            <a:endParaRPr lang="es-PR" dirty="0"/>
          </a:p>
          <a:p>
            <a:endParaRPr lang="es-PR" dirty="0"/>
          </a:p>
          <a:p>
            <a:endParaRPr lang="es-P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656149" y="1477306"/>
            <a:ext cx="6795494" cy="50966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149" y="1478479"/>
            <a:ext cx="6894687" cy="517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046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796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769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1699</TotalTime>
  <Words>539</Words>
  <Application>Microsoft Office PowerPoint</Application>
  <PresentationFormat>Widescreen</PresentationFormat>
  <Paragraphs>188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Office Theme</vt:lpstr>
      <vt:lpstr>   Compostas en Fincas  Manejo Apropiado de Residuos y Estiércol Agrícola</vt:lpstr>
      <vt:lpstr>Bosquejo</vt:lpstr>
      <vt:lpstr>Descripción del Proyecto - Objetivos</vt:lpstr>
      <vt:lpstr>Bosquejo</vt:lpstr>
      <vt:lpstr>Pulpa de café</vt:lpstr>
      <vt:lpstr>Finca Colón, Villalba </vt:lpstr>
      <vt:lpstr>PowerPoint Presentation</vt:lpstr>
      <vt:lpstr>Finca Colón, Villalba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Bosquejo</vt:lpstr>
      <vt:lpstr>Granja Avícola Pujols, San Sebastián</vt:lpstr>
      <vt:lpstr>PowerPoint Presentation</vt:lpstr>
      <vt:lpstr>Granja Avícola Pujols, San Sebastián</vt:lpstr>
      <vt:lpstr>Bosquejo</vt:lpstr>
      <vt:lpstr>Uso Agrícola</vt:lpstr>
      <vt:lpstr>Uso Agrícola</vt:lpstr>
      <vt:lpstr>Uso Pepinillo</vt:lpstr>
      <vt:lpstr>Requerimientos – Composta de Gallinaza</vt:lpstr>
      <vt:lpstr>PowerPoint Presentation</vt:lpstr>
      <vt:lpstr>Bosquejo</vt:lpstr>
      <vt:lpstr>PowerPoint Presentation</vt:lpstr>
      <vt:lpstr>Compostas Vegetativas</vt:lpstr>
      <vt:lpstr>Bosquejo</vt:lpstr>
      <vt:lpstr>Próximo</vt:lpstr>
      <vt:lpstr>Muchas gracias! 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Appropriate on Farm Compost Management of Agricultural Manures and Organic Residues</dc:title>
  <dc:creator>J</dc:creator>
  <cp:lastModifiedBy>J</cp:lastModifiedBy>
  <cp:revision>123</cp:revision>
  <dcterms:created xsi:type="dcterms:W3CDTF">2014-09-12T15:14:33Z</dcterms:created>
  <dcterms:modified xsi:type="dcterms:W3CDTF">2015-02-05T14:39:29Z</dcterms:modified>
</cp:coreProperties>
</file>