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eyes.brenda@ep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E137-3B9D-4A37-8C68-B75F18CDED7D}"/>
              </a:ext>
            </a:extLst>
          </p:cNvPr>
          <p:cNvSpPr>
            <a:spLocks noGrp="1"/>
          </p:cNvSpPr>
          <p:nvPr>
            <p:ph type="ctrTitle"/>
          </p:nvPr>
        </p:nvSpPr>
        <p:spPr/>
        <p:txBody>
          <a:bodyPr/>
          <a:lstStyle/>
          <a:p>
            <a:r>
              <a:rPr lang="en-US" sz="4000" b="1" dirty="0"/>
              <a:t>EPA FUNDING OPPORTUNITIES</a:t>
            </a:r>
            <a:endParaRPr lang="es-PR" sz="4000" b="1" dirty="0"/>
          </a:p>
        </p:txBody>
      </p:sp>
      <p:sp>
        <p:nvSpPr>
          <p:cNvPr id="3" name="Subtitle 2">
            <a:extLst>
              <a:ext uri="{FF2B5EF4-FFF2-40B4-BE49-F238E27FC236}">
                <a16:creationId xmlns:a16="http://schemas.microsoft.com/office/drawing/2014/main" id="{01068C4E-D160-4C77-A8EE-46B76253623A}"/>
              </a:ext>
            </a:extLst>
          </p:cNvPr>
          <p:cNvSpPr>
            <a:spLocks noGrp="1"/>
          </p:cNvSpPr>
          <p:nvPr>
            <p:ph type="subTitle" idx="1"/>
          </p:nvPr>
        </p:nvSpPr>
        <p:spPr>
          <a:xfrm>
            <a:off x="2692398" y="3657596"/>
            <a:ext cx="6815669" cy="1733553"/>
          </a:xfrm>
        </p:spPr>
        <p:txBody>
          <a:bodyPr>
            <a:normAutofit lnSpcReduction="10000"/>
          </a:bodyPr>
          <a:lstStyle/>
          <a:p>
            <a:r>
              <a:rPr lang="en-US" dirty="0"/>
              <a:t>Brenda Reyes Tomassini</a:t>
            </a:r>
          </a:p>
          <a:p>
            <a:r>
              <a:rPr lang="en-US" dirty="0"/>
              <a:t>Public Affairs Specialist</a:t>
            </a:r>
          </a:p>
          <a:p>
            <a:r>
              <a:rPr lang="en-US" dirty="0"/>
              <a:t>Caribbean Environmental Protection Division</a:t>
            </a:r>
          </a:p>
          <a:p>
            <a:r>
              <a:rPr lang="en-US" dirty="0"/>
              <a:t>US EPA Region 2</a:t>
            </a:r>
            <a:endParaRPr lang="es-PR" dirty="0"/>
          </a:p>
        </p:txBody>
      </p:sp>
    </p:spTree>
    <p:extLst>
      <p:ext uri="{BB962C8B-B14F-4D97-AF65-F5344CB8AC3E}">
        <p14:creationId xmlns:p14="http://schemas.microsoft.com/office/powerpoint/2010/main" val="419263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an ear of fresh corn">
            <a:extLst>
              <a:ext uri="{FF2B5EF4-FFF2-40B4-BE49-F238E27FC236}">
                <a16:creationId xmlns:a16="http://schemas.microsoft.com/office/drawing/2014/main" id="{3C438A3C-CA41-42C6-92F9-F62DF5113825}"/>
              </a:ext>
            </a:extLst>
          </p:cNvPr>
          <p:cNvPicPr>
            <a:picLocks noChangeAspect="1"/>
          </p:cNvPicPr>
          <p:nvPr/>
        </p:nvPicPr>
        <p:blipFill rotWithShape="1">
          <a:blip r:embed="rId2">
            <a:alphaModFix amt="35000"/>
          </a:blip>
          <a:srcRect t="6127" b="9603"/>
          <a:stretch/>
        </p:blipFill>
        <p:spPr>
          <a:xfrm>
            <a:off x="20" y="10"/>
            <a:ext cx="12191980" cy="6857990"/>
          </a:xfrm>
          <a:prstGeom prst="rect">
            <a:avLst/>
          </a:prstGeom>
        </p:spPr>
      </p:pic>
      <p:sp>
        <p:nvSpPr>
          <p:cNvPr id="2" name="Title 1">
            <a:extLst>
              <a:ext uri="{FF2B5EF4-FFF2-40B4-BE49-F238E27FC236}">
                <a16:creationId xmlns:a16="http://schemas.microsoft.com/office/drawing/2014/main" id="{1853673D-F491-4414-9AFE-10941C90E70D}"/>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FFFFFF"/>
                </a:solidFill>
              </a:rPr>
              <a:t>RFA: SUPPORTING ANAEROBIC DIGESTION IN COMMUNITIES </a:t>
            </a:r>
            <a:endParaRPr lang="es-PR" sz="4100">
              <a:solidFill>
                <a:srgbClr val="FFFFFF"/>
              </a:solidFill>
            </a:endParaRPr>
          </a:p>
        </p:txBody>
      </p:sp>
      <p:cxnSp>
        <p:nvCxnSpPr>
          <p:cNvPr id="14" name="Straight Connector 13">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17FC7F46-695A-4FEE-AD9D-EA63C19823CD}"/>
              </a:ext>
            </a:extLst>
          </p:cNvPr>
          <p:cNvSpPr>
            <a:spLocks noGrp="1"/>
          </p:cNvSpPr>
          <p:nvPr>
            <p:ph idx="1"/>
          </p:nvPr>
        </p:nvSpPr>
        <p:spPr>
          <a:xfrm>
            <a:off x="1295401" y="2556932"/>
            <a:ext cx="9601196" cy="3318936"/>
          </a:xfrm>
        </p:spPr>
        <p:txBody>
          <a:bodyPr>
            <a:normAutofit/>
          </a:bodyPr>
          <a:lstStyle/>
          <a:p>
            <a:r>
              <a:rPr lang="en-US" dirty="0">
                <a:solidFill>
                  <a:srgbClr val="FFFFFF"/>
                </a:solidFill>
              </a:rPr>
              <a:t>Anaerobic digestion (AD) is the natural process in which microorganisms break down organic (plant and animal) materials. Food waste diverted from landfills and incinerators can be managed at AD facilities. The AD process generates renewable energy (biogas) and a product that can improve soil health (digestate). Food waste AD reduces landfill methane emissions.</a:t>
            </a:r>
          </a:p>
          <a:p>
            <a:r>
              <a:rPr lang="en-US" dirty="0">
                <a:solidFill>
                  <a:srgbClr val="FFFFFF"/>
                </a:solidFill>
              </a:rPr>
              <a:t>The goal of this funding opportunity is to increase the use of AD to manage food waste. Another goal is to support the development of new AD infrastructure in the U.S.</a:t>
            </a:r>
          </a:p>
        </p:txBody>
      </p:sp>
    </p:spTree>
    <p:extLst>
      <p:ext uri="{BB962C8B-B14F-4D97-AF65-F5344CB8AC3E}">
        <p14:creationId xmlns:p14="http://schemas.microsoft.com/office/powerpoint/2010/main" val="37025896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an ear of fresh corn">
            <a:extLst>
              <a:ext uri="{FF2B5EF4-FFF2-40B4-BE49-F238E27FC236}">
                <a16:creationId xmlns:a16="http://schemas.microsoft.com/office/drawing/2014/main" id="{3C438A3C-CA41-42C6-92F9-F62DF5113825}"/>
              </a:ext>
            </a:extLst>
          </p:cNvPr>
          <p:cNvPicPr>
            <a:picLocks noChangeAspect="1"/>
          </p:cNvPicPr>
          <p:nvPr/>
        </p:nvPicPr>
        <p:blipFill rotWithShape="1">
          <a:blip r:embed="rId2">
            <a:alphaModFix amt="35000"/>
          </a:blip>
          <a:srcRect t="6127" b="9603"/>
          <a:stretch/>
        </p:blipFill>
        <p:spPr>
          <a:xfrm>
            <a:off x="20" y="10"/>
            <a:ext cx="12191980" cy="6857990"/>
          </a:xfrm>
          <a:prstGeom prst="rect">
            <a:avLst/>
          </a:prstGeom>
        </p:spPr>
      </p:pic>
      <p:sp>
        <p:nvSpPr>
          <p:cNvPr id="2" name="Title 1">
            <a:extLst>
              <a:ext uri="{FF2B5EF4-FFF2-40B4-BE49-F238E27FC236}">
                <a16:creationId xmlns:a16="http://schemas.microsoft.com/office/drawing/2014/main" id="{1853673D-F491-4414-9AFE-10941C90E70D}"/>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FFFFFF"/>
                </a:solidFill>
              </a:rPr>
              <a:t>RFA: SUPPORTING ANAEROBIC DIGESTION IN COMMUNITIES </a:t>
            </a:r>
            <a:endParaRPr lang="es-PR" sz="4100">
              <a:solidFill>
                <a:srgbClr val="FFFFFF"/>
              </a:solidFill>
            </a:endParaRPr>
          </a:p>
        </p:txBody>
      </p:sp>
      <p:cxnSp>
        <p:nvCxnSpPr>
          <p:cNvPr id="14" name="Straight Connector 13">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17FC7F46-695A-4FEE-AD9D-EA63C19823CD}"/>
              </a:ext>
            </a:extLst>
          </p:cNvPr>
          <p:cNvSpPr>
            <a:spLocks noGrp="1"/>
          </p:cNvSpPr>
          <p:nvPr>
            <p:ph idx="1"/>
          </p:nvPr>
        </p:nvSpPr>
        <p:spPr>
          <a:xfrm>
            <a:off x="1295401" y="2556932"/>
            <a:ext cx="9601196" cy="3318936"/>
          </a:xfrm>
        </p:spPr>
        <p:txBody>
          <a:bodyPr>
            <a:normAutofit fontScale="92500" lnSpcReduction="10000"/>
          </a:bodyPr>
          <a:lstStyle/>
          <a:p>
            <a:r>
              <a:rPr lang="en-US" dirty="0">
                <a:solidFill>
                  <a:srgbClr val="FFFFFF"/>
                </a:solidFill>
              </a:rPr>
              <a:t>Funds for the development of new or enhance/increase existing anaerobic supports the priorities detailed in President Biden’s Executive Order 13985 titled Advancing Racial Equity and Support for Underserved Communities Through the Federal Government and Executive Order 14008 titled Tackling the Climate Crisis at Home and Abroad. </a:t>
            </a:r>
          </a:p>
          <a:p>
            <a:endParaRPr lang="en-US" dirty="0">
              <a:solidFill>
                <a:srgbClr val="FFFFFF"/>
              </a:solidFill>
            </a:endParaRPr>
          </a:p>
          <a:p>
            <a:r>
              <a:rPr lang="en-US" dirty="0">
                <a:solidFill>
                  <a:srgbClr val="FFFFFF"/>
                </a:solidFill>
              </a:rPr>
              <a:t>EPA anticipates awarding approximately one to two grants per EPA region in amounts ranging from $50,000 - $200,000 per award. Applicants should plan for projects to begin on February 1, 2022.</a:t>
            </a:r>
          </a:p>
          <a:p>
            <a:endParaRPr lang="en-US" dirty="0">
              <a:solidFill>
                <a:srgbClr val="FFFFFF"/>
              </a:solidFill>
            </a:endParaRPr>
          </a:p>
        </p:txBody>
      </p:sp>
    </p:spTree>
    <p:extLst>
      <p:ext uri="{BB962C8B-B14F-4D97-AF65-F5344CB8AC3E}">
        <p14:creationId xmlns:p14="http://schemas.microsoft.com/office/powerpoint/2010/main" val="8450513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 up of pin and stethoscope, pinned on doctor's appointment">
            <a:extLst>
              <a:ext uri="{FF2B5EF4-FFF2-40B4-BE49-F238E27FC236}">
                <a16:creationId xmlns:a16="http://schemas.microsoft.com/office/drawing/2014/main" id="{8A7AD5BB-D156-46FB-84D8-84F36824AD79}"/>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cxnSp>
        <p:nvCxnSpPr>
          <p:cNvPr id="19" name="Straight Connector 13">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20" name="Content Placeholder 8">
            <a:extLst>
              <a:ext uri="{FF2B5EF4-FFF2-40B4-BE49-F238E27FC236}">
                <a16:creationId xmlns:a16="http://schemas.microsoft.com/office/drawing/2014/main" id="{775EB900-5DE7-48ED-87E1-DB7EC5D7F9DF}"/>
              </a:ext>
            </a:extLst>
          </p:cNvPr>
          <p:cNvSpPr>
            <a:spLocks noGrp="1"/>
          </p:cNvSpPr>
          <p:nvPr>
            <p:ph idx="1"/>
          </p:nvPr>
        </p:nvSpPr>
        <p:spPr>
          <a:xfrm>
            <a:off x="1390651" y="2505075"/>
            <a:ext cx="9601196" cy="3861859"/>
          </a:xfrm>
        </p:spPr>
        <p:txBody>
          <a:bodyPr>
            <a:normAutofit/>
          </a:bodyPr>
          <a:lstStyle/>
          <a:p>
            <a:r>
              <a:rPr lang="en-US" dirty="0">
                <a:solidFill>
                  <a:srgbClr val="FFFFFF"/>
                </a:solidFill>
              </a:rPr>
              <a:t>EPA strongly encourages all eligible applicants identified, including minority serving institutions (MSIs), to apply under this opportunity. For purposes of this solicitation. ALL COLLEGES AND UNIVERSITIES IN PUERTO RICO QUALIFY under this category. Please see the RFA.</a:t>
            </a:r>
          </a:p>
          <a:p>
            <a:pPr marL="0" indent="0">
              <a:buNone/>
            </a:pPr>
            <a:endParaRPr lang="en-US" dirty="0">
              <a:solidFill>
                <a:srgbClr val="FFFFFF"/>
              </a:solidFill>
            </a:endParaRPr>
          </a:p>
          <a:p>
            <a:r>
              <a:rPr lang="en-US" dirty="0">
                <a:solidFill>
                  <a:srgbClr val="FFFFFF"/>
                </a:solidFill>
              </a:rPr>
              <a:t>The closing date and time for receipt of application submissions is October 7, 2021</a:t>
            </a:r>
          </a:p>
          <a:p>
            <a:endParaRPr lang="en-US" dirty="0">
              <a:solidFill>
                <a:srgbClr val="FFFFFF"/>
              </a:solidFill>
            </a:endParaRPr>
          </a:p>
        </p:txBody>
      </p:sp>
    </p:spTree>
    <p:extLst>
      <p:ext uri="{BB962C8B-B14F-4D97-AF65-F5344CB8AC3E}">
        <p14:creationId xmlns:p14="http://schemas.microsoft.com/office/powerpoint/2010/main" val="21292797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884-E927-46C4-B744-13E81419A5EF}"/>
              </a:ext>
            </a:extLst>
          </p:cNvPr>
          <p:cNvSpPr>
            <a:spLocks noGrp="1"/>
          </p:cNvSpPr>
          <p:nvPr>
            <p:ph type="title"/>
          </p:nvPr>
        </p:nvSpPr>
        <p:spPr/>
        <p:txBody>
          <a:bodyPr/>
          <a:lstStyle/>
          <a:p>
            <a:r>
              <a:rPr lang="en-US" dirty="0"/>
              <a:t>Other EPA Grant Opportunities</a:t>
            </a:r>
            <a:endParaRPr lang="es-PR" dirty="0"/>
          </a:p>
        </p:txBody>
      </p:sp>
      <p:sp>
        <p:nvSpPr>
          <p:cNvPr id="3" name="Content Placeholder 2">
            <a:extLst>
              <a:ext uri="{FF2B5EF4-FFF2-40B4-BE49-F238E27FC236}">
                <a16:creationId xmlns:a16="http://schemas.microsoft.com/office/drawing/2014/main" id="{BF8C20FA-62B5-42D2-9064-70EF4CDE8170}"/>
              </a:ext>
            </a:extLst>
          </p:cNvPr>
          <p:cNvSpPr>
            <a:spLocks noGrp="1"/>
          </p:cNvSpPr>
          <p:nvPr>
            <p:ph idx="1"/>
          </p:nvPr>
        </p:nvSpPr>
        <p:spPr/>
        <p:txBody>
          <a:bodyPr>
            <a:normAutofit lnSpcReduction="10000"/>
          </a:bodyPr>
          <a:lstStyle/>
          <a:p>
            <a:r>
              <a:rPr lang="en-US" dirty="0"/>
              <a:t>EPA’s Small Business Innovation Research (SBIR) Phase I Solicitation, EPA Regional Grants and Technical Assistance Programs such as Local Food, Local Places.</a:t>
            </a:r>
          </a:p>
          <a:p>
            <a:r>
              <a:rPr lang="en-US" dirty="0"/>
              <a:t>Other federal agencies such as USDA and DOE</a:t>
            </a:r>
          </a:p>
          <a:p>
            <a:r>
              <a:rPr lang="en-US" dirty="0"/>
              <a:t>Please visit: </a:t>
            </a:r>
          </a:p>
          <a:p>
            <a:pPr marL="457200" lvl="1" indent="0">
              <a:buNone/>
            </a:pPr>
            <a:r>
              <a:rPr lang="en-US" b="1" dirty="0"/>
              <a:t>https://www.epa.gov/land-research/food-waste-research</a:t>
            </a:r>
          </a:p>
          <a:p>
            <a:pPr marL="457200" lvl="1" indent="0">
              <a:buNone/>
            </a:pPr>
            <a:r>
              <a:rPr lang="en-US" b="1" dirty="0"/>
              <a:t>https://www.epa.gov/sustainable-management-food/funding-opportunities-and-epa-programs-related-food-system#EPAgrants</a:t>
            </a:r>
          </a:p>
          <a:p>
            <a:endParaRPr lang="en-US" dirty="0"/>
          </a:p>
          <a:p>
            <a:endParaRPr lang="en-US" dirty="0"/>
          </a:p>
          <a:p>
            <a:endParaRPr lang="es-PR" dirty="0"/>
          </a:p>
        </p:txBody>
      </p:sp>
    </p:spTree>
    <p:extLst>
      <p:ext uri="{BB962C8B-B14F-4D97-AF65-F5344CB8AC3E}">
        <p14:creationId xmlns:p14="http://schemas.microsoft.com/office/powerpoint/2010/main" val="378844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CEDD-4BF9-4C54-AC15-3EB5B587FEC4}"/>
              </a:ext>
            </a:extLst>
          </p:cNvPr>
          <p:cNvSpPr>
            <a:spLocks noGrp="1"/>
          </p:cNvSpPr>
          <p:nvPr>
            <p:ph type="title"/>
          </p:nvPr>
        </p:nvSpPr>
        <p:spPr/>
        <p:txBody>
          <a:bodyPr/>
          <a:lstStyle/>
          <a:p>
            <a:r>
              <a:rPr lang="en-US" dirty="0"/>
              <a:t>Contact Information</a:t>
            </a:r>
            <a:endParaRPr lang="es-PR" dirty="0"/>
          </a:p>
        </p:txBody>
      </p:sp>
      <p:sp>
        <p:nvSpPr>
          <p:cNvPr id="3" name="Content Placeholder 2">
            <a:extLst>
              <a:ext uri="{FF2B5EF4-FFF2-40B4-BE49-F238E27FC236}">
                <a16:creationId xmlns:a16="http://schemas.microsoft.com/office/drawing/2014/main" id="{E1A4F6B7-3E40-4A38-8DD6-C9E8CFB191C9}"/>
              </a:ext>
            </a:extLst>
          </p:cNvPr>
          <p:cNvSpPr>
            <a:spLocks noGrp="1"/>
          </p:cNvSpPr>
          <p:nvPr>
            <p:ph idx="1"/>
          </p:nvPr>
        </p:nvSpPr>
        <p:spPr/>
        <p:txBody>
          <a:bodyPr/>
          <a:lstStyle/>
          <a:p>
            <a:pPr marL="0" indent="0" algn="ctr">
              <a:buNone/>
            </a:pPr>
            <a:endParaRPr lang="en-US" dirty="0"/>
          </a:p>
          <a:p>
            <a:pPr marL="0" indent="0" algn="ctr">
              <a:buNone/>
            </a:pPr>
            <a:r>
              <a:rPr lang="en-US" sz="2800" b="1" dirty="0"/>
              <a:t>Brenda Reyes Tomassini</a:t>
            </a:r>
          </a:p>
          <a:p>
            <a:pPr marL="0" indent="0" algn="ctr">
              <a:buNone/>
            </a:pPr>
            <a:r>
              <a:rPr lang="en-US" sz="2800" b="1" dirty="0">
                <a:hlinkClick r:id="rId2"/>
              </a:rPr>
              <a:t>eyes.brenda@epa.gov</a:t>
            </a:r>
            <a:endParaRPr lang="en-US" sz="2800" b="1" dirty="0"/>
          </a:p>
          <a:p>
            <a:pPr marL="0" indent="0" algn="ctr">
              <a:buNone/>
            </a:pPr>
            <a:r>
              <a:rPr lang="en-US" sz="2800" b="1" dirty="0"/>
              <a:t>787-295-0087</a:t>
            </a:r>
          </a:p>
          <a:p>
            <a:pPr marL="0" indent="0" algn="ctr">
              <a:buNone/>
            </a:pPr>
            <a:r>
              <a:rPr lang="en-US" sz="2800" b="1" dirty="0"/>
              <a:t>787-977-5865</a:t>
            </a:r>
            <a:endParaRPr lang="es-PR" sz="2800" b="1" dirty="0"/>
          </a:p>
        </p:txBody>
      </p:sp>
    </p:spTree>
    <p:extLst>
      <p:ext uri="{BB962C8B-B14F-4D97-AF65-F5344CB8AC3E}">
        <p14:creationId xmlns:p14="http://schemas.microsoft.com/office/powerpoint/2010/main" val="2644610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18</TotalTime>
  <Words>354</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EPA FUNDING OPPORTUNITIES</vt:lpstr>
      <vt:lpstr>RFA: SUPPORTING ANAEROBIC DIGESTION IN COMMUNITIES </vt:lpstr>
      <vt:lpstr>RFA: SUPPORTING ANAEROBIC DIGESTION IN COMMUNITIES </vt:lpstr>
      <vt:lpstr>PowerPoint Presentation</vt:lpstr>
      <vt:lpstr>Other EPA Grant Opportunities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FUNDING OPPORTUNITIES</dc:title>
  <dc:creator>Reyes, Brenda</dc:creator>
  <cp:lastModifiedBy>Reyes, Brenda</cp:lastModifiedBy>
  <cp:revision>3</cp:revision>
  <dcterms:created xsi:type="dcterms:W3CDTF">2021-08-03T13:19:19Z</dcterms:created>
  <dcterms:modified xsi:type="dcterms:W3CDTF">2021-08-03T13:37:41Z</dcterms:modified>
</cp:coreProperties>
</file>