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5" r:id="rId4"/>
    <p:sldId id="267" r:id="rId5"/>
    <p:sldId id="259" r:id="rId6"/>
    <p:sldId id="271" r:id="rId7"/>
    <p:sldId id="261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6">
                  <a:lumMod val="75000"/>
                </a:schemeClr>
              </a:solidFill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Estudio Wheran 2003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Plastico</a:t>
                    </a:r>
                    <a:r>
                      <a:rPr lang="en-US" dirty="0"/>
                      <a:t>
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PR" noProof="0">
                        <a:solidFill>
                          <a:schemeClr val="bg1"/>
                        </a:solidFill>
                      </a:rPr>
                      <a:t>F</a:t>
                    </a:r>
                    <a:r>
                      <a:rPr lang="es-PR" dirty="0" err="1">
                        <a:solidFill>
                          <a:schemeClr val="bg1"/>
                        </a:solidFill>
                      </a:rPr>
                      <a:t>ibras</a:t>
                    </a:r>
                    <a:r>
                      <a:rPr lang="es-PR" dirty="0">
                        <a:solidFill>
                          <a:schemeClr val="bg1"/>
                        </a:solidFill>
                      </a:rPr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PR" noProof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Plastico</c:v>
                </c:pt>
                <c:pt idx="1">
                  <c:v>Fibras</c:v>
                </c:pt>
                <c:pt idx="2">
                  <c:v>Vidrio</c:v>
                </c:pt>
                <c:pt idx="3">
                  <c:v>Metal Ferroso</c:v>
                </c:pt>
                <c:pt idx="4">
                  <c:v>Metal No Ferroso</c:v>
                </c:pt>
                <c:pt idx="5">
                  <c:v>Vegetativo y organicos</c:v>
                </c:pt>
                <c:pt idx="6">
                  <c:v>C &amp; D</c:v>
                </c:pt>
                <c:pt idx="7">
                  <c:v>HHW</c:v>
                </c:pt>
                <c:pt idx="8">
                  <c:v>Otros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10.5</c:v>
                </c:pt>
                <c:pt idx="1">
                  <c:v>19.3</c:v>
                </c:pt>
                <c:pt idx="2">
                  <c:v>2.4</c:v>
                </c:pt>
                <c:pt idx="3">
                  <c:v>9.4</c:v>
                </c:pt>
                <c:pt idx="4">
                  <c:v>1.1000000000000001</c:v>
                </c:pt>
                <c:pt idx="5">
                  <c:v>33.300000000000004</c:v>
                </c:pt>
                <c:pt idx="6" formatCode="General">
                  <c:v>17.100000000000001</c:v>
                </c:pt>
                <c:pt idx="7" formatCode="General">
                  <c:v>0.5</c:v>
                </c:pt>
                <c:pt idx="8" formatCode="General">
                  <c:v>6.4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lang="es-PR" sz="1800" b="1" noProof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B1FD-73B2-4D7B-ABC2-305A5CF009F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B91C-C7C7-49D7-AB03-138C044ED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33E8-7948-4B88-9A31-5813D0A804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B8D1-B154-4000-95B1-C4F54FC98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_of_Puerto_Rico.svg" TargetMode="External"/><Relationship Id="rId3" Type="http://schemas.openxmlformats.org/officeDocument/2006/relationships/hyperlink" Target="http://www.google.com.pr/url?sa=i&amp;rct=j&amp;q=&amp;esrc=s&amp;source=images&amp;cd=&amp;cad=rja&amp;docid=_JbtWHEIAQVgwM&amp;tbnid=h4Ov7kKiKl9BkM:&amp;ved=0CAUQjRw&amp;url=http://www.sharpsmd.net/fdoh/florida-biomedical-waste-policy-chapter-64e-16.html&amp;ei=GT_YUq_sLtG1kQe2kYCIBQ&amp;psig=AFQjCNEUdtIVGFbiBYvAuuyJ3I-m_aTI7Q&amp;ust=1389990021154762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marrero@conwastepr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wast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715000"/>
            <a:ext cx="1143001" cy="721895"/>
          </a:xfrm>
          <a:prstGeom prst="rect">
            <a:avLst/>
          </a:prstGeom>
        </p:spPr>
      </p:pic>
      <p:pic>
        <p:nvPicPr>
          <p:cNvPr id="4" name="Picture 2" descr="http://www.kumminggroup.com/images/occ.jpg"/>
          <p:cNvPicPr>
            <a:picLocks noChangeAspect="1" noChangeArrowheads="1"/>
          </p:cNvPicPr>
          <p:nvPr/>
        </p:nvPicPr>
        <p:blipFill>
          <a:blip r:embed="rId3" cstate="print"/>
          <a:srcRect l="9600" t="2133" r="8000" b="23467"/>
          <a:stretch>
            <a:fillRect/>
          </a:stretch>
        </p:blipFill>
        <p:spPr bwMode="auto">
          <a:xfrm>
            <a:off x="1676400" y="228600"/>
            <a:ext cx="5288747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886200"/>
            <a:ext cx="51054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s-PR" dirty="0" smtClean="0"/>
              <a:t>Reciclaje de papel y cartón en Puerto Rico</a:t>
            </a:r>
            <a:r>
              <a:rPr lang="es-PR" dirty="0"/>
              <a:t/>
            </a:r>
            <a:br>
              <a:rPr lang="es-PR" dirty="0"/>
            </a:br>
            <a:r>
              <a:rPr lang="es-PR" dirty="0" smtClean="0"/>
              <a:t/>
            </a:r>
            <a:br>
              <a:rPr lang="es-PR" dirty="0" smtClean="0"/>
            </a:br>
            <a:r>
              <a:rPr lang="es-P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Agro. Maribelle Marrero Vázquez</a:t>
            </a:r>
            <a:r>
              <a:rPr lang="es-PR" sz="2000" dirty="0" smtClean="0"/>
              <a:t/>
            </a:r>
            <a:br>
              <a:rPr lang="es-PR" sz="2000" dirty="0" smtClean="0"/>
            </a:br>
            <a:r>
              <a:rPr lang="es-PR" sz="1600" b="1" dirty="0" smtClean="0"/>
              <a:t>Vice Presidenta Asuntos Gubernamentales</a:t>
            </a:r>
            <a:br>
              <a:rPr lang="es-PR" sz="1600" b="1" dirty="0" smtClean="0"/>
            </a:br>
            <a:r>
              <a:rPr lang="es-PR" sz="1600" b="1" dirty="0" smtClean="0"/>
              <a:t>Noviembre 2016</a:t>
            </a:r>
            <a:endParaRPr lang="es-P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wast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399" y="381000"/>
            <a:ext cx="2895601" cy="1828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172200" cy="5334000"/>
          </a:xfrm>
        </p:spPr>
        <p:txBody>
          <a:bodyPr>
            <a:noAutofit/>
          </a:bodyPr>
          <a:lstStyle/>
          <a:p>
            <a:r>
              <a:rPr lang="es-PR" dirty="0" smtClean="0"/>
              <a:t>Empresa puertorriqueña con más de 1,200 empleados</a:t>
            </a:r>
          </a:p>
          <a:p>
            <a:r>
              <a:rPr lang="es-PR" dirty="0" smtClean="0"/>
              <a:t>Recogemos residuos sólidos o reciclables a más de un cuarto de millón de hogares puertorriqueños todos los días</a:t>
            </a:r>
          </a:p>
          <a:p>
            <a:r>
              <a:rPr lang="es-PR" dirty="0" smtClean="0"/>
              <a:t>Construimos y operamos dos plantas de reciclaje municipal</a:t>
            </a:r>
          </a:p>
          <a:p>
            <a:r>
              <a:rPr lang="es-PR" dirty="0" smtClean="0"/>
              <a:t>Manejamos desperdicios biomédicos en una planta localizada en Toa Baja</a:t>
            </a:r>
          </a:p>
          <a:p>
            <a:r>
              <a:rPr lang="es-PR" dirty="0" smtClean="0"/>
              <a:t>Operamos 5 rellenos sanitarios</a:t>
            </a:r>
          </a:p>
          <a:p>
            <a:r>
              <a:rPr lang="es-PR" dirty="0" smtClean="0"/>
              <a:t>Brindamos servicio a gobierno, instituciones y comercios</a:t>
            </a:r>
          </a:p>
          <a:p>
            <a:r>
              <a:rPr lang="es-PR" dirty="0" smtClean="0"/>
              <a:t>Expandimos operaciones en República Dominicana</a:t>
            </a:r>
          </a:p>
          <a:p>
            <a:endParaRPr lang="es-PR" dirty="0"/>
          </a:p>
        </p:txBody>
      </p:sp>
      <p:pic>
        <p:nvPicPr>
          <p:cNvPr id="5" name="Picture 12" descr="LandfillLOGO"/>
          <p:cNvPicPr>
            <a:picLocks noChangeAspect="1" noChangeArrowheads="1"/>
          </p:cNvPicPr>
          <p:nvPr/>
        </p:nvPicPr>
        <p:blipFill>
          <a:blip r:embed="rId3" cstate="print"/>
          <a:srcRect l="3231" t="11286" r="3231"/>
          <a:stretch>
            <a:fillRect/>
          </a:stretch>
        </p:blipFill>
        <p:spPr bwMode="auto">
          <a:xfrm>
            <a:off x="7010400" y="2426122"/>
            <a:ext cx="1853186" cy="10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81600"/>
            <a:ext cx="1502621" cy="5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ogo dominica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791200"/>
            <a:ext cx="2488758" cy="711074"/>
          </a:xfrm>
          <a:prstGeom prst="rect">
            <a:avLst/>
          </a:prstGeom>
        </p:spPr>
      </p:pic>
      <p:pic>
        <p:nvPicPr>
          <p:cNvPr id="12" name="Picture 11" descr="4049_Conwaste_BioMedical_Stack_Logo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28580" r="16274" b="24321"/>
          <a:stretch/>
        </p:blipFill>
        <p:spPr>
          <a:xfrm>
            <a:off x="7086600" y="3581400"/>
            <a:ext cx="1562160" cy="1411628"/>
          </a:xfrm>
          <a:prstGeom prst="rect">
            <a:avLst/>
          </a:prstGeom>
        </p:spPr>
      </p:pic>
      <p:pic>
        <p:nvPicPr>
          <p:cNvPr id="53249" name="Picture 1" descr="C:\Users\mmarrero\AppData\Local\Microsoft\Windows\Temporary Internet Files\Content.IE5\3ZF1JJM0\empty_can_of_tomato_juice_by_pikamander2-d55twe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5229">
            <a:off x="7537015" y="-1048507"/>
            <a:ext cx="627044" cy="971134"/>
          </a:xfrm>
          <a:prstGeom prst="rect">
            <a:avLst/>
          </a:prstGeom>
          <a:noFill/>
        </p:spPr>
      </p:pic>
      <p:pic>
        <p:nvPicPr>
          <p:cNvPr id="53250" name="Picture 2" descr="C:\Users\mmarrero\AppData\Local\Microsoft\Windows\Temporary Internet Files\Content.IE5\W7D8HHEG\Soda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-823570"/>
            <a:ext cx="533400" cy="823570"/>
          </a:xfrm>
          <a:prstGeom prst="rect">
            <a:avLst/>
          </a:prstGeom>
          <a:noFill/>
        </p:spPr>
      </p:pic>
      <p:pic>
        <p:nvPicPr>
          <p:cNvPr id="53251" name="Picture 3" descr="C:\Users\mmarrero\AppData\Local\Microsoft\Windows\Temporary Internet Files\Content.IE5\3ZF1JJM0\contenedor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4450" y="2997962"/>
            <a:ext cx="2729550" cy="3860038"/>
          </a:xfrm>
          <a:prstGeom prst="rect">
            <a:avLst/>
          </a:prstGeom>
          <a:noFill/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09600" y="381001"/>
            <a:ext cx="6248400" cy="762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s-PR" sz="4000" b="1" dirty="0" smtClean="0">
                <a:solidFill>
                  <a:srgbClr val="002060"/>
                </a:solidFill>
                <a:latin typeface="+mn-lt"/>
              </a:rPr>
              <a:t>¿Quienes somos?</a:t>
            </a:r>
            <a:endParaRPr lang="es-PR" sz="4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17068 L 0.00816 0.79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1043 C 0.02448 0.11725 0.02257 0.12188 0.0191 0.13344 C 0.01858 0.13807 0.01875 0.14292 0.01771 0.14686 C 0.0165 0.15194 0.01216 0.16027 0.01216 0.1605 C 0.00973 0.17553 0.00816 0.19195 0.00261 0.20514 C -0.00017 0.22317 -0.00069 0.24353 -0.00694 0.25902 C -0.0125 0.29394 -0.00659 0.32262 0.01077 0.34205 C 0.01598 0.3543 0.01042 0.34436 0.01771 0.35083 C 0.03108 0.36332 0.02066 0.35777 0.03125 0.36217 C 0.04236 0.37512 0.03698 0.37188 0.04636 0.37558 C 0.05591 0.38576 0.05157 0.38275 0.05886 0.38668 C 0.06025 0.38899 0.06129 0.39154 0.06285 0.39362 C 0.06407 0.39547 0.0658 0.39593 0.06702 0.39801 C 0.07674 0.41374 0.06181 0.39639 0.07379 0.40934 C 0.07709 0.41698 0.07795 0.42276 0.08195 0.42923 C 0.08768 0.45305 0.08091 0.42923 0.09011 0.44959 C 0.09236 0.45444 0.09358 0.46022 0.09566 0.46531 C 0.09723 0.47225 0.09966 0.47803 0.10105 0.48543 C 0.10313 0.50856 0.10521 0.53145 0.10677 0.55504 C 0.10539 0.59181 0.10938 0.6043 0.08872 0.6154 C 0.08594 0.61471 0.08299 0.61494 0.08056 0.61332 C 0.07882 0.61194 0.07813 0.60823 0.07657 0.60638 C 0.0724 0.60153 0.06719 0.60014 0.06285 0.59528 C 0.06042 0.57933 0.05903 0.55874 0.06962 0.55273 C 0.07327 0.55342 0.07726 0.55296 0.08056 0.55504 C 0.08247 0.55597 0.08316 0.5599 0.08473 0.56152 C 0.09115 0.56892 0.09914 0.57169 0.10539 0.57956 C 0.12223 0.6013 0.10191 0.57956 0.11493 0.59297 C 0.1158 0.59783 0.11875 0.6013 0.11893 0.60638 C 0.11945 0.62142 0.11962 0.64663 0.11077 0.65564 C 0.11025 0.65796 0.11042 0.66073 0.10938 0.66258 C 0.10834 0.6642 0.1066 0.66374 0.10539 0.6649 C 0.10243 0.66744 0.10035 0.67276 0.09705 0.67368 C 0.09011 0.676 0.08351 0.6797 0.07657 0.6827 C 0.0717 0.68779 0.06684 0.68872 0.06146 0.69172 C 0.05695 0.69912 0.05348 0.70051 0.04775 0.70514 C 0.0441 0.71416 0.0382 0.72156 0.03264 0.72757 C 0.03091 0.73219 0.02917 0.73636 0.02726 0.74098 C 0.02639 0.7433 0.02448 0.74792 0.02448 0.74815 " pathEditMode="relative" rAng="0" ptsTypes="ffffffffffffffffffffffffffffffffffffffA">
                                      <p:cBhvr>
                                        <p:cTn id="1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7004" t="4364" r="10106" b="4364"/>
          <a:stretch>
            <a:fillRect/>
          </a:stretch>
        </p:blipFill>
        <p:spPr bwMode="auto">
          <a:xfrm>
            <a:off x="660797" y="1714501"/>
            <a:ext cx="7569200" cy="348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34202" y="4648200"/>
            <a:ext cx="125413" cy="114300"/>
            <a:chOff x="4932" y="2471"/>
            <a:chExt cx="79" cy="72"/>
          </a:xfrm>
        </p:grpSpPr>
        <p:sp>
          <p:nvSpPr>
            <p:cNvPr id="5247" name="Oval 7"/>
            <p:cNvSpPr>
              <a:spLocks noChangeArrowheads="1"/>
            </p:cNvSpPr>
            <p:nvPr/>
          </p:nvSpPr>
          <p:spPr bwMode="auto">
            <a:xfrm>
              <a:off x="4932" y="2471"/>
              <a:ext cx="79" cy="7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Oval 8"/>
            <p:cNvSpPr>
              <a:spLocks noChangeArrowheads="1"/>
            </p:cNvSpPr>
            <p:nvPr/>
          </p:nvSpPr>
          <p:spPr bwMode="auto">
            <a:xfrm>
              <a:off x="4932" y="2471"/>
              <a:ext cx="79" cy="72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34202" y="4876800"/>
            <a:ext cx="125413" cy="114300"/>
            <a:chOff x="4932" y="2624"/>
            <a:chExt cx="79" cy="72"/>
          </a:xfrm>
        </p:grpSpPr>
        <p:sp>
          <p:nvSpPr>
            <p:cNvPr id="5245" name="Oval 10"/>
            <p:cNvSpPr>
              <a:spLocks noChangeArrowheads="1"/>
            </p:cNvSpPr>
            <p:nvPr/>
          </p:nvSpPr>
          <p:spPr bwMode="auto">
            <a:xfrm>
              <a:off x="4932" y="2624"/>
              <a:ext cx="79" cy="72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Oval 11"/>
            <p:cNvSpPr>
              <a:spLocks noChangeArrowheads="1"/>
            </p:cNvSpPr>
            <p:nvPr/>
          </p:nvSpPr>
          <p:spPr bwMode="auto">
            <a:xfrm>
              <a:off x="4932" y="2624"/>
              <a:ext cx="79" cy="72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34202" y="5105400"/>
            <a:ext cx="161925" cy="160338"/>
            <a:chOff x="4918" y="2777"/>
            <a:chExt cx="102" cy="101"/>
          </a:xfrm>
        </p:grpSpPr>
        <p:sp>
          <p:nvSpPr>
            <p:cNvPr id="5243" name="Freeform 13"/>
            <p:cNvSpPr>
              <a:spLocks/>
            </p:cNvSpPr>
            <p:nvPr/>
          </p:nvSpPr>
          <p:spPr bwMode="auto">
            <a:xfrm>
              <a:off x="4918" y="277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39 w 102"/>
                <a:gd name="T3" fmla="*/ 39 h 101"/>
                <a:gd name="T4" fmla="*/ 0 w 102"/>
                <a:gd name="T5" fmla="*/ 39 h 101"/>
                <a:gd name="T6" fmla="*/ 32 w 102"/>
                <a:gd name="T7" fmla="*/ 64 h 101"/>
                <a:gd name="T8" fmla="*/ 20 w 102"/>
                <a:gd name="T9" fmla="*/ 101 h 101"/>
                <a:gd name="T10" fmla="*/ 51 w 102"/>
                <a:gd name="T11" fmla="*/ 78 h 101"/>
                <a:gd name="T12" fmla="*/ 82 w 102"/>
                <a:gd name="T13" fmla="*/ 101 h 101"/>
                <a:gd name="T14" fmla="*/ 70 w 102"/>
                <a:gd name="T15" fmla="*/ 64 h 101"/>
                <a:gd name="T16" fmla="*/ 102 w 102"/>
                <a:gd name="T17" fmla="*/ 39 h 101"/>
                <a:gd name="T18" fmla="*/ 62 w 102"/>
                <a:gd name="T19" fmla="*/ 39 h 101"/>
                <a:gd name="T20" fmla="*/ 51 w 10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01"/>
                <a:gd name="T35" fmla="*/ 102 w 10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01">
                  <a:moveTo>
                    <a:pt x="51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32" y="64"/>
                  </a:lnTo>
                  <a:lnTo>
                    <a:pt x="20" y="101"/>
                  </a:lnTo>
                  <a:lnTo>
                    <a:pt x="51" y="78"/>
                  </a:lnTo>
                  <a:lnTo>
                    <a:pt x="82" y="101"/>
                  </a:lnTo>
                  <a:lnTo>
                    <a:pt x="70" y="64"/>
                  </a:lnTo>
                  <a:lnTo>
                    <a:pt x="102" y="39"/>
                  </a:lnTo>
                  <a:lnTo>
                    <a:pt x="62" y="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Freeform 14"/>
            <p:cNvSpPr>
              <a:spLocks/>
            </p:cNvSpPr>
            <p:nvPr/>
          </p:nvSpPr>
          <p:spPr bwMode="auto">
            <a:xfrm>
              <a:off x="4918" y="277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39 w 102"/>
                <a:gd name="T3" fmla="*/ 39 h 101"/>
                <a:gd name="T4" fmla="*/ 0 w 102"/>
                <a:gd name="T5" fmla="*/ 39 h 101"/>
                <a:gd name="T6" fmla="*/ 32 w 102"/>
                <a:gd name="T7" fmla="*/ 64 h 101"/>
                <a:gd name="T8" fmla="*/ 20 w 102"/>
                <a:gd name="T9" fmla="*/ 101 h 101"/>
                <a:gd name="T10" fmla="*/ 51 w 102"/>
                <a:gd name="T11" fmla="*/ 78 h 101"/>
                <a:gd name="T12" fmla="*/ 82 w 102"/>
                <a:gd name="T13" fmla="*/ 101 h 101"/>
                <a:gd name="T14" fmla="*/ 70 w 102"/>
                <a:gd name="T15" fmla="*/ 64 h 101"/>
                <a:gd name="T16" fmla="*/ 102 w 102"/>
                <a:gd name="T17" fmla="*/ 39 h 101"/>
                <a:gd name="T18" fmla="*/ 62 w 102"/>
                <a:gd name="T19" fmla="*/ 39 h 101"/>
                <a:gd name="T20" fmla="*/ 51 w 10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01"/>
                <a:gd name="T35" fmla="*/ 102 w 10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01">
                  <a:moveTo>
                    <a:pt x="51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32" y="64"/>
                  </a:lnTo>
                  <a:lnTo>
                    <a:pt x="20" y="101"/>
                  </a:lnTo>
                  <a:lnTo>
                    <a:pt x="51" y="78"/>
                  </a:lnTo>
                  <a:lnTo>
                    <a:pt x="82" y="101"/>
                  </a:lnTo>
                  <a:lnTo>
                    <a:pt x="70" y="64"/>
                  </a:lnTo>
                  <a:lnTo>
                    <a:pt x="102" y="39"/>
                  </a:lnTo>
                  <a:lnTo>
                    <a:pt x="62" y="39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934200" y="5373688"/>
            <a:ext cx="127000" cy="112712"/>
            <a:chOff x="4925" y="2957"/>
            <a:chExt cx="80" cy="71"/>
          </a:xfrm>
        </p:grpSpPr>
        <p:sp>
          <p:nvSpPr>
            <p:cNvPr id="5241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solidFill>
              <a:srgbClr val="0000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 noChangeAspect="1"/>
          </p:cNvGrpSpPr>
          <p:nvPr/>
        </p:nvGrpSpPr>
        <p:grpSpPr bwMode="auto">
          <a:xfrm>
            <a:off x="-1084262" y="1600200"/>
            <a:ext cx="12685713" cy="3544888"/>
            <a:chOff x="-683" y="1008"/>
            <a:chExt cx="7991" cy="2233"/>
          </a:xfrm>
        </p:grpSpPr>
        <p:sp>
          <p:nvSpPr>
            <p:cNvPr id="515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66" y="1008"/>
              <a:ext cx="4890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Rectangle 22"/>
            <p:cNvSpPr>
              <a:spLocks noChangeArrowheads="1"/>
            </p:cNvSpPr>
            <p:nvPr/>
          </p:nvSpPr>
          <p:spPr bwMode="auto">
            <a:xfrm>
              <a:off x="-683" y="1010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89" y="1540"/>
              <a:ext cx="96" cy="87"/>
              <a:chOff x="3289" y="1540"/>
              <a:chExt cx="96" cy="87"/>
            </a:xfrm>
          </p:grpSpPr>
          <p:sp>
            <p:nvSpPr>
              <p:cNvPr id="5239" name="Oval 23"/>
              <p:cNvSpPr>
                <a:spLocks noChangeArrowheads="1"/>
              </p:cNvSpPr>
              <p:nvPr/>
            </p:nvSpPr>
            <p:spPr bwMode="auto">
              <a:xfrm>
                <a:off x="3289" y="1540"/>
                <a:ext cx="96" cy="8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Oval 24"/>
              <p:cNvSpPr>
                <a:spLocks noChangeArrowheads="1"/>
              </p:cNvSpPr>
              <p:nvPr/>
            </p:nvSpPr>
            <p:spPr bwMode="auto">
              <a:xfrm>
                <a:off x="3289" y="1540"/>
                <a:ext cx="96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925" y="1614"/>
              <a:ext cx="96" cy="88"/>
              <a:chOff x="3925" y="1614"/>
              <a:chExt cx="96" cy="88"/>
            </a:xfrm>
          </p:grpSpPr>
          <p:sp>
            <p:nvSpPr>
              <p:cNvPr id="5237" name="Oval 26"/>
              <p:cNvSpPr>
                <a:spLocks noChangeArrowheads="1"/>
              </p:cNvSpPr>
              <p:nvPr/>
            </p:nvSpPr>
            <p:spPr bwMode="auto">
              <a:xfrm>
                <a:off x="3925" y="1614"/>
                <a:ext cx="96" cy="88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" name="Oval 27"/>
              <p:cNvSpPr>
                <a:spLocks noChangeArrowheads="1"/>
              </p:cNvSpPr>
              <p:nvPr/>
            </p:nvSpPr>
            <p:spPr bwMode="auto">
              <a:xfrm>
                <a:off x="3925" y="1614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831" y="1614"/>
              <a:ext cx="96" cy="88"/>
              <a:chOff x="3831" y="1614"/>
              <a:chExt cx="96" cy="88"/>
            </a:xfrm>
          </p:grpSpPr>
          <p:sp>
            <p:nvSpPr>
              <p:cNvPr id="5235" name="Oval 29"/>
              <p:cNvSpPr>
                <a:spLocks noChangeArrowheads="1"/>
              </p:cNvSpPr>
              <p:nvPr/>
            </p:nvSpPr>
            <p:spPr bwMode="auto">
              <a:xfrm>
                <a:off x="3831" y="1614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" name="Oval 30"/>
              <p:cNvSpPr>
                <a:spLocks noChangeArrowheads="1"/>
              </p:cNvSpPr>
              <p:nvPr/>
            </p:nvSpPr>
            <p:spPr bwMode="auto">
              <a:xfrm>
                <a:off x="3831" y="1614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590" y="1874"/>
              <a:ext cx="96" cy="87"/>
              <a:chOff x="4590" y="1874"/>
              <a:chExt cx="96" cy="87"/>
            </a:xfrm>
          </p:grpSpPr>
          <p:sp>
            <p:nvSpPr>
              <p:cNvPr id="5233" name="Oval 32"/>
              <p:cNvSpPr>
                <a:spLocks noChangeArrowheads="1"/>
              </p:cNvSpPr>
              <p:nvPr/>
            </p:nvSpPr>
            <p:spPr bwMode="auto">
              <a:xfrm>
                <a:off x="4590" y="1874"/>
                <a:ext cx="96" cy="8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" name="Oval 33"/>
              <p:cNvSpPr>
                <a:spLocks noChangeArrowheads="1"/>
              </p:cNvSpPr>
              <p:nvPr/>
            </p:nvSpPr>
            <p:spPr bwMode="auto">
              <a:xfrm>
                <a:off x="4590" y="1874"/>
                <a:ext cx="96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122" y="1528"/>
              <a:ext cx="96" cy="88"/>
              <a:chOff x="2122" y="1528"/>
              <a:chExt cx="96" cy="88"/>
            </a:xfrm>
          </p:grpSpPr>
          <p:sp>
            <p:nvSpPr>
              <p:cNvPr id="5229" name="Oval 41"/>
              <p:cNvSpPr>
                <a:spLocks noChangeArrowheads="1"/>
              </p:cNvSpPr>
              <p:nvPr/>
            </p:nvSpPr>
            <p:spPr bwMode="auto">
              <a:xfrm>
                <a:off x="2122" y="1528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" name="Oval 42"/>
              <p:cNvSpPr>
                <a:spLocks noChangeArrowheads="1"/>
              </p:cNvSpPr>
              <p:nvPr/>
            </p:nvSpPr>
            <p:spPr bwMode="auto">
              <a:xfrm>
                <a:off x="2122" y="1528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224" y="1670"/>
              <a:ext cx="97" cy="87"/>
              <a:chOff x="4224" y="1670"/>
              <a:chExt cx="97" cy="87"/>
            </a:xfrm>
          </p:grpSpPr>
          <p:sp>
            <p:nvSpPr>
              <p:cNvPr id="5225" name="Oval 47"/>
              <p:cNvSpPr>
                <a:spLocks noChangeArrowheads="1"/>
              </p:cNvSpPr>
              <p:nvPr/>
            </p:nvSpPr>
            <p:spPr bwMode="auto">
              <a:xfrm>
                <a:off x="4224" y="1670"/>
                <a:ext cx="97" cy="87"/>
              </a:xfrm>
              <a:prstGeom prst="ellipse">
                <a:avLst/>
              </a:prstGeom>
              <a:solidFill>
                <a:srgbClr val="0000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Oval 48"/>
              <p:cNvSpPr>
                <a:spLocks noChangeArrowheads="1"/>
              </p:cNvSpPr>
              <p:nvPr/>
            </p:nvSpPr>
            <p:spPr bwMode="auto">
              <a:xfrm>
                <a:off x="4224" y="1670"/>
                <a:ext cx="97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6" name="Rectangle 56"/>
            <p:cNvSpPr>
              <a:spLocks noChangeArrowheads="1"/>
            </p:cNvSpPr>
            <p:nvPr/>
          </p:nvSpPr>
          <p:spPr bwMode="auto">
            <a:xfrm>
              <a:off x="6905" y="1844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5167" name="Rectangle 64"/>
            <p:cNvSpPr>
              <a:spLocks noChangeArrowheads="1"/>
            </p:cNvSpPr>
            <p:nvPr/>
          </p:nvSpPr>
          <p:spPr bwMode="auto">
            <a:xfrm>
              <a:off x="6655" y="2104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5168" name="Rectangle 66"/>
            <p:cNvSpPr>
              <a:spLocks noChangeArrowheads="1"/>
            </p:cNvSpPr>
            <p:nvPr/>
          </p:nvSpPr>
          <p:spPr bwMode="auto">
            <a:xfrm>
              <a:off x="6753" y="2339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5169" name="Rectangle 68"/>
            <p:cNvSpPr>
              <a:spLocks noChangeArrowheads="1"/>
            </p:cNvSpPr>
            <p:nvPr/>
          </p:nvSpPr>
          <p:spPr bwMode="auto">
            <a:xfrm>
              <a:off x="7282" y="2456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5170" name="Rectangle 70"/>
            <p:cNvSpPr>
              <a:spLocks noChangeArrowheads="1"/>
            </p:cNvSpPr>
            <p:nvPr/>
          </p:nvSpPr>
          <p:spPr bwMode="auto">
            <a:xfrm>
              <a:off x="7024" y="2510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sp>
          <p:nvSpPr>
            <p:cNvPr id="5171" name="Rectangle 71"/>
            <p:cNvSpPr>
              <a:spLocks noChangeArrowheads="1"/>
            </p:cNvSpPr>
            <p:nvPr/>
          </p:nvSpPr>
          <p:spPr bwMode="auto">
            <a:xfrm>
              <a:off x="6156" y="2698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4676" y="1771"/>
              <a:ext cx="96" cy="89"/>
              <a:chOff x="4676" y="1771"/>
              <a:chExt cx="96" cy="89"/>
            </a:xfrm>
          </p:grpSpPr>
          <p:sp>
            <p:nvSpPr>
              <p:cNvPr id="5221" name="Oval 72"/>
              <p:cNvSpPr>
                <a:spLocks noChangeArrowheads="1"/>
              </p:cNvSpPr>
              <p:nvPr/>
            </p:nvSpPr>
            <p:spPr bwMode="auto">
              <a:xfrm>
                <a:off x="4676" y="1771"/>
                <a:ext cx="96" cy="89"/>
              </a:xfrm>
              <a:prstGeom prst="ellipse">
                <a:avLst/>
              </a:prstGeom>
              <a:solidFill>
                <a:srgbClr val="0000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Oval 73"/>
              <p:cNvSpPr>
                <a:spLocks noChangeArrowheads="1"/>
              </p:cNvSpPr>
              <p:nvPr/>
            </p:nvSpPr>
            <p:spPr bwMode="auto">
              <a:xfrm>
                <a:off x="4676" y="1771"/>
                <a:ext cx="96" cy="89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3289" y="1540"/>
              <a:ext cx="96" cy="87"/>
              <a:chOff x="3289" y="1540"/>
              <a:chExt cx="96" cy="87"/>
            </a:xfrm>
          </p:grpSpPr>
          <p:sp>
            <p:nvSpPr>
              <p:cNvPr id="5219" name="Oval 75"/>
              <p:cNvSpPr>
                <a:spLocks noChangeArrowheads="1"/>
              </p:cNvSpPr>
              <p:nvPr/>
            </p:nvSpPr>
            <p:spPr bwMode="auto">
              <a:xfrm>
                <a:off x="3289" y="1540"/>
                <a:ext cx="96" cy="8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Oval 76"/>
              <p:cNvSpPr>
                <a:spLocks noChangeArrowheads="1"/>
              </p:cNvSpPr>
              <p:nvPr/>
            </p:nvSpPr>
            <p:spPr bwMode="auto">
              <a:xfrm>
                <a:off x="3289" y="1540"/>
                <a:ext cx="96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17" name="Oval 78"/>
            <p:cNvSpPr>
              <a:spLocks noChangeArrowheads="1"/>
            </p:cNvSpPr>
            <p:nvPr/>
          </p:nvSpPr>
          <p:spPr bwMode="auto">
            <a:xfrm>
              <a:off x="1728" y="2599"/>
              <a:ext cx="96" cy="8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3925" y="1614"/>
              <a:ext cx="96" cy="88"/>
              <a:chOff x="3925" y="1614"/>
              <a:chExt cx="96" cy="88"/>
            </a:xfrm>
          </p:grpSpPr>
          <p:sp>
            <p:nvSpPr>
              <p:cNvPr id="5215" name="Oval 81"/>
              <p:cNvSpPr>
                <a:spLocks noChangeArrowheads="1"/>
              </p:cNvSpPr>
              <p:nvPr/>
            </p:nvSpPr>
            <p:spPr bwMode="auto">
              <a:xfrm>
                <a:off x="3925" y="1614"/>
                <a:ext cx="96" cy="88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Oval 82"/>
              <p:cNvSpPr>
                <a:spLocks noChangeArrowheads="1"/>
              </p:cNvSpPr>
              <p:nvPr/>
            </p:nvSpPr>
            <p:spPr bwMode="auto">
              <a:xfrm>
                <a:off x="3925" y="1614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>
              <a:off x="3831" y="1614"/>
              <a:ext cx="96" cy="88"/>
              <a:chOff x="3831" y="1614"/>
              <a:chExt cx="96" cy="88"/>
            </a:xfrm>
          </p:grpSpPr>
          <p:sp>
            <p:nvSpPr>
              <p:cNvPr id="5213" name="Oval 84"/>
              <p:cNvSpPr>
                <a:spLocks noChangeArrowheads="1"/>
              </p:cNvSpPr>
              <p:nvPr/>
            </p:nvSpPr>
            <p:spPr bwMode="auto">
              <a:xfrm>
                <a:off x="3831" y="1614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Oval 85"/>
              <p:cNvSpPr>
                <a:spLocks noChangeArrowheads="1"/>
              </p:cNvSpPr>
              <p:nvPr/>
            </p:nvSpPr>
            <p:spPr bwMode="auto">
              <a:xfrm>
                <a:off x="3831" y="1614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9"/>
            <p:cNvGrpSpPr>
              <a:grpSpLocks/>
            </p:cNvGrpSpPr>
            <p:nvPr/>
          </p:nvGrpSpPr>
          <p:grpSpPr bwMode="auto">
            <a:xfrm>
              <a:off x="4590" y="1874"/>
              <a:ext cx="96" cy="87"/>
              <a:chOff x="4590" y="1874"/>
              <a:chExt cx="96" cy="87"/>
            </a:xfrm>
          </p:grpSpPr>
          <p:sp>
            <p:nvSpPr>
              <p:cNvPr id="5211" name="Oval 87"/>
              <p:cNvSpPr>
                <a:spLocks noChangeArrowheads="1"/>
              </p:cNvSpPr>
              <p:nvPr/>
            </p:nvSpPr>
            <p:spPr bwMode="auto">
              <a:xfrm>
                <a:off x="4590" y="1874"/>
                <a:ext cx="96" cy="8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Oval 88"/>
              <p:cNvSpPr>
                <a:spLocks noChangeArrowheads="1"/>
              </p:cNvSpPr>
              <p:nvPr/>
            </p:nvSpPr>
            <p:spPr bwMode="auto">
              <a:xfrm>
                <a:off x="4590" y="1874"/>
                <a:ext cx="96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98"/>
            <p:cNvGrpSpPr>
              <a:grpSpLocks/>
            </p:cNvGrpSpPr>
            <p:nvPr/>
          </p:nvGrpSpPr>
          <p:grpSpPr bwMode="auto">
            <a:xfrm>
              <a:off x="2122" y="1528"/>
              <a:ext cx="96" cy="88"/>
              <a:chOff x="2122" y="1528"/>
              <a:chExt cx="96" cy="88"/>
            </a:xfrm>
          </p:grpSpPr>
          <p:sp>
            <p:nvSpPr>
              <p:cNvPr id="5207" name="Oval 96"/>
              <p:cNvSpPr>
                <a:spLocks noChangeArrowheads="1"/>
              </p:cNvSpPr>
              <p:nvPr/>
            </p:nvSpPr>
            <p:spPr bwMode="auto">
              <a:xfrm>
                <a:off x="2122" y="1528"/>
                <a:ext cx="96" cy="8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Oval 97"/>
              <p:cNvSpPr>
                <a:spLocks noChangeArrowheads="1"/>
              </p:cNvSpPr>
              <p:nvPr/>
            </p:nvSpPr>
            <p:spPr bwMode="auto">
              <a:xfrm>
                <a:off x="2122" y="1528"/>
                <a:ext cx="96" cy="88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>
              <a:off x="1727" y="1670"/>
              <a:ext cx="2594" cy="913"/>
              <a:chOff x="1727" y="1670"/>
              <a:chExt cx="2594" cy="913"/>
            </a:xfrm>
          </p:grpSpPr>
          <p:sp>
            <p:nvSpPr>
              <p:cNvPr id="5201" name="Oval 108"/>
              <p:cNvSpPr>
                <a:spLocks noChangeArrowheads="1"/>
              </p:cNvSpPr>
              <p:nvPr/>
            </p:nvSpPr>
            <p:spPr bwMode="auto">
              <a:xfrm>
                <a:off x="1727" y="2496"/>
                <a:ext cx="97" cy="87"/>
              </a:xfrm>
              <a:prstGeom prst="ellipse">
                <a:avLst/>
              </a:prstGeom>
              <a:solidFill>
                <a:srgbClr val="0000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Oval 109"/>
              <p:cNvSpPr>
                <a:spLocks noChangeArrowheads="1"/>
              </p:cNvSpPr>
              <p:nvPr/>
            </p:nvSpPr>
            <p:spPr bwMode="auto">
              <a:xfrm>
                <a:off x="4224" y="1670"/>
                <a:ext cx="97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5" name="Rectangle 135"/>
            <p:cNvSpPr>
              <a:spLocks noChangeArrowheads="1"/>
            </p:cNvSpPr>
            <p:nvPr/>
          </p:nvSpPr>
          <p:spPr bwMode="auto">
            <a:xfrm>
              <a:off x="6655" y="2104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4098" y="1553"/>
              <a:ext cx="97" cy="87"/>
              <a:chOff x="4098" y="1553"/>
              <a:chExt cx="97" cy="87"/>
            </a:xfrm>
          </p:grpSpPr>
          <p:sp>
            <p:nvSpPr>
              <p:cNvPr id="5197" name="Oval 136"/>
              <p:cNvSpPr>
                <a:spLocks noChangeArrowheads="1"/>
              </p:cNvSpPr>
              <p:nvPr/>
            </p:nvSpPr>
            <p:spPr bwMode="auto">
              <a:xfrm>
                <a:off x="4098" y="1553"/>
                <a:ext cx="97" cy="87"/>
              </a:xfrm>
              <a:prstGeom prst="ellipse">
                <a:avLst/>
              </a:prstGeom>
              <a:solidFill>
                <a:srgbClr val="0000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Oval 137"/>
              <p:cNvSpPr>
                <a:spLocks noChangeArrowheads="1"/>
              </p:cNvSpPr>
              <p:nvPr/>
            </p:nvSpPr>
            <p:spPr bwMode="auto">
              <a:xfrm>
                <a:off x="4098" y="1553"/>
                <a:ext cx="97" cy="87"/>
              </a:xfrm>
              <a:prstGeom prst="ellipse">
                <a:avLst/>
              </a:prstGeom>
              <a:noFill/>
              <a:ln w="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89" name="Rectangle 146"/>
            <p:cNvSpPr>
              <a:spLocks noChangeArrowheads="1"/>
            </p:cNvSpPr>
            <p:nvPr/>
          </p:nvSpPr>
          <p:spPr bwMode="auto">
            <a:xfrm>
              <a:off x="6905" y="1464"/>
              <a:ext cx="4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 </a:t>
              </a:r>
              <a:endParaRPr lang="en-US" dirty="0"/>
            </a:p>
          </p:txBody>
        </p:sp>
      </p:grpSp>
      <p:sp>
        <p:nvSpPr>
          <p:cNvPr id="5128" name="Oval 136"/>
          <p:cNvSpPr>
            <a:spLocks noChangeArrowheads="1"/>
          </p:cNvSpPr>
          <p:nvPr/>
        </p:nvSpPr>
        <p:spPr bwMode="auto">
          <a:xfrm>
            <a:off x="4495801" y="4433888"/>
            <a:ext cx="153988" cy="138112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086600" y="4495800"/>
            <a:ext cx="2057400" cy="1785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R" sz="1100" b="1" dirty="0" smtClean="0"/>
              <a:t>Vertederos</a:t>
            </a:r>
          </a:p>
          <a:p>
            <a:pPr>
              <a:spcBef>
                <a:spcPct val="50000"/>
              </a:spcBef>
              <a:defRPr/>
            </a:pPr>
            <a:r>
              <a:rPr lang="es-PR" sz="1100" b="1" dirty="0" smtClean="0"/>
              <a:t>Procesamiento Reciclables</a:t>
            </a:r>
          </a:p>
          <a:p>
            <a:pPr>
              <a:spcBef>
                <a:spcPct val="50000"/>
              </a:spcBef>
              <a:defRPr/>
            </a:pPr>
            <a:r>
              <a:rPr lang="es-PR" sz="1100" b="1" dirty="0" err="1" smtClean="0"/>
              <a:t>Mant</a:t>
            </a:r>
            <a:r>
              <a:rPr lang="es-PR" sz="1100" b="1" dirty="0" smtClean="0"/>
              <a:t>. vertederos cerrados</a:t>
            </a:r>
          </a:p>
          <a:p>
            <a:pPr>
              <a:spcBef>
                <a:spcPct val="50000"/>
              </a:spcBef>
              <a:defRPr/>
            </a:pPr>
            <a:r>
              <a:rPr lang="es-PR" sz="1100" b="1" dirty="0" smtClean="0"/>
              <a:t>Recogido Municipal</a:t>
            </a:r>
          </a:p>
          <a:p>
            <a:pPr>
              <a:spcBef>
                <a:spcPct val="50000"/>
              </a:spcBef>
              <a:defRPr/>
            </a:pPr>
            <a:r>
              <a:rPr lang="es-PR" sz="1100" b="1" dirty="0" smtClean="0"/>
              <a:t>Recogido Reciclaje</a:t>
            </a:r>
          </a:p>
          <a:p>
            <a:pPr>
              <a:spcBef>
                <a:spcPct val="50000"/>
              </a:spcBef>
              <a:defRPr/>
            </a:pPr>
            <a:r>
              <a:rPr lang="es-PR" sz="1100" b="1" dirty="0" err="1" smtClean="0"/>
              <a:t>EstacionesTrasbordo</a:t>
            </a:r>
            <a:endParaRPr lang="es-PR" sz="1100" b="1" dirty="0" smtClean="0"/>
          </a:p>
          <a:p>
            <a:pPr>
              <a:spcBef>
                <a:spcPct val="50000"/>
              </a:spcBef>
              <a:defRPr/>
            </a:pPr>
            <a:r>
              <a:rPr lang="es-PR" sz="1100" b="1" dirty="0" smtClean="0"/>
              <a:t>Procesamiento </a:t>
            </a:r>
            <a:r>
              <a:rPr lang="es-PR" sz="1100" b="1" dirty="0" err="1" smtClean="0"/>
              <a:t>Biomed</a:t>
            </a:r>
            <a:endParaRPr lang="es-PR" sz="1100" b="1" dirty="0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6934200" y="5562600"/>
            <a:ext cx="127000" cy="152400"/>
            <a:chOff x="4925" y="2957"/>
            <a:chExt cx="80" cy="71"/>
          </a:xfrm>
          <a:solidFill>
            <a:srgbClr val="00B0F0"/>
          </a:solidFill>
        </p:grpSpPr>
        <p:sp>
          <p:nvSpPr>
            <p:cNvPr id="155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5715000" y="2362200"/>
            <a:ext cx="127000" cy="152400"/>
            <a:chOff x="4925" y="2957"/>
            <a:chExt cx="80" cy="71"/>
          </a:xfrm>
          <a:solidFill>
            <a:srgbClr val="00B0F0"/>
          </a:solidFill>
        </p:grpSpPr>
        <p:sp>
          <p:nvSpPr>
            <p:cNvPr id="167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6172200" y="2667001"/>
            <a:ext cx="152400" cy="152400"/>
            <a:chOff x="4925" y="2957"/>
            <a:chExt cx="80" cy="71"/>
          </a:xfrm>
          <a:solidFill>
            <a:srgbClr val="00B0F0"/>
          </a:solidFill>
        </p:grpSpPr>
        <p:sp>
          <p:nvSpPr>
            <p:cNvPr id="170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" name="Trapezoid 122"/>
          <p:cNvSpPr/>
          <p:nvPr/>
        </p:nvSpPr>
        <p:spPr>
          <a:xfrm>
            <a:off x="6934200" y="5791200"/>
            <a:ext cx="152400" cy="152400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Trapezoid 123"/>
          <p:cNvSpPr/>
          <p:nvPr/>
        </p:nvSpPr>
        <p:spPr>
          <a:xfrm>
            <a:off x="5943600" y="2667001"/>
            <a:ext cx="152400" cy="152400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Trapezoid 125"/>
          <p:cNvSpPr/>
          <p:nvPr/>
        </p:nvSpPr>
        <p:spPr>
          <a:xfrm>
            <a:off x="5181600" y="3200400"/>
            <a:ext cx="152400" cy="152400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5486400" y="2743200"/>
            <a:ext cx="152400" cy="152400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5638800" y="2478088"/>
            <a:ext cx="127000" cy="112712"/>
            <a:chOff x="4925" y="2957"/>
            <a:chExt cx="80" cy="71"/>
          </a:xfrm>
        </p:grpSpPr>
        <p:sp>
          <p:nvSpPr>
            <p:cNvPr id="5153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solidFill>
              <a:srgbClr val="0000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3" name="Oval 136"/>
          <p:cNvSpPr>
            <a:spLocks noChangeArrowheads="1"/>
          </p:cNvSpPr>
          <p:nvPr/>
        </p:nvSpPr>
        <p:spPr bwMode="auto">
          <a:xfrm>
            <a:off x="5027615" y="4114802"/>
            <a:ext cx="153987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5144" name="Oval 136"/>
          <p:cNvSpPr>
            <a:spLocks noChangeArrowheads="1"/>
          </p:cNvSpPr>
          <p:nvPr/>
        </p:nvSpPr>
        <p:spPr bwMode="auto">
          <a:xfrm>
            <a:off x="3656015" y="4038602"/>
            <a:ext cx="153987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5145" name="Oval 136"/>
          <p:cNvSpPr>
            <a:spLocks noChangeArrowheads="1"/>
          </p:cNvSpPr>
          <p:nvPr/>
        </p:nvSpPr>
        <p:spPr bwMode="auto">
          <a:xfrm>
            <a:off x="3276600" y="4129089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5146" name="Oval 136"/>
          <p:cNvSpPr>
            <a:spLocks noChangeArrowheads="1"/>
          </p:cNvSpPr>
          <p:nvPr/>
        </p:nvSpPr>
        <p:spPr bwMode="auto">
          <a:xfrm>
            <a:off x="4191000" y="3581402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5147" name="Oval 136"/>
          <p:cNvSpPr>
            <a:spLocks noChangeArrowheads="1"/>
          </p:cNvSpPr>
          <p:nvPr/>
        </p:nvSpPr>
        <p:spPr bwMode="auto">
          <a:xfrm>
            <a:off x="1600200" y="4357688"/>
            <a:ext cx="153988" cy="138112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5562602" y="2839641"/>
            <a:ext cx="161925" cy="160338"/>
            <a:chOff x="4918" y="2777"/>
            <a:chExt cx="102" cy="101"/>
          </a:xfrm>
        </p:grpSpPr>
        <p:sp>
          <p:nvSpPr>
            <p:cNvPr id="5149" name="Freeform 13"/>
            <p:cNvSpPr>
              <a:spLocks/>
            </p:cNvSpPr>
            <p:nvPr/>
          </p:nvSpPr>
          <p:spPr bwMode="auto">
            <a:xfrm>
              <a:off x="4918" y="277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39 w 102"/>
                <a:gd name="T3" fmla="*/ 39 h 101"/>
                <a:gd name="T4" fmla="*/ 0 w 102"/>
                <a:gd name="T5" fmla="*/ 39 h 101"/>
                <a:gd name="T6" fmla="*/ 32 w 102"/>
                <a:gd name="T7" fmla="*/ 64 h 101"/>
                <a:gd name="T8" fmla="*/ 20 w 102"/>
                <a:gd name="T9" fmla="*/ 101 h 101"/>
                <a:gd name="T10" fmla="*/ 51 w 102"/>
                <a:gd name="T11" fmla="*/ 78 h 101"/>
                <a:gd name="T12" fmla="*/ 82 w 102"/>
                <a:gd name="T13" fmla="*/ 101 h 101"/>
                <a:gd name="T14" fmla="*/ 70 w 102"/>
                <a:gd name="T15" fmla="*/ 64 h 101"/>
                <a:gd name="T16" fmla="*/ 102 w 102"/>
                <a:gd name="T17" fmla="*/ 39 h 101"/>
                <a:gd name="T18" fmla="*/ 62 w 102"/>
                <a:gd name="T19" fmla="*/ 39 h 101"/>
                <a:gd name="T20" fmla="*/ 51 w 10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01"/>
                <a:gd name="T35" fmla="*/ 102 w 10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01">
                  <a:moveTo>
                    <a:pt x="51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32" y="64"/>
                  </a:lnTo>
                  <a:lnTo>
                    <a:pt x="20" y="101"/>
                  </a:lnTo>
                  <a:lnTo>
                    <a:pt x="51" y="78"/>
                  </a:lnTo>
                  <a:lnTo>
                    <a:pt x="82" y="101"/>
                  </a:lnTo>
                  <a:lnTo>
                    <a:pt x="70" y="64"/>
                  </a:lnTo>
                  <a:lnTo>
                    <a:pt x="102" y="39"/>
                  </a:lnTo>
                  <a:lnTo>
                    <a:pt x="62" y="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4"/>
            <p:cNvSpPr>
              <a:spLocks/>
            </p:cNvSpPr>
            <p:nvPr/>
          </p:nvSpPr>
          <p:spPr bwMode="auto">
            <a:xfrm>
              <a:off x="4918" y="2777"/>
              <a:ext cx="102" cy="101"/>
            </a:xfrm>
            <a:custGeom>
              <a:avLst/>
              <a:gdLst>
                <a:gd name="T0" fmla="*/ 51 w 102"/>
                <a:gd name="T1" fmla="*/ 0 h 101"/>
                <a:gd name="T2" fmla="*/ 39 w 102"/>
                <a:gd name="T3" fmla="*/ 39 h 101"/>
                <a:gd name="T4" fmla="*/ 0 w 102"/>
                <a:gd name="T5" fmla="*/ 39 h 101"/>
                <a:gd name="T6" fmla="*/ 32 w 102"/>
                <a:gd name="T7" fmla="*/ 64 h 101"/>
                <a:gd name="T8" fmla="*/ 20 w 102"/>
                <a:gd name="T9" fmla="*/ 101 h 101"/>
                <a:gd name="T10" fmla="*/ 51 w 102"/>
                <a:gd name="T11" fmla="*/ 78 h 101"/>
                <a:gd name="T12" fmla="*/ 82 w 102"/>
                <a:gd name="T13" fmla="*/ 101 h 101"/>
                <a:gd name="T14" fmla="*/ 70 w 102"/>
                <a:gd name="T15" fmla="*/ 64 h 101"/>
                <a:gd name="T16" fmla="*/ 102 w 102"/>
                <a:gd name="T17" fmla="*/ 39 h 101"/>
                <a:gd name="T18" fmla="*/ 62 w 102"/>
                <a:gd name="T19" fmla="*/ 39 h 101"/>
                <a:gd name="T20" fmla="*/ 51 w 10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01"/>
                <a:gd name="T35" fmla="*/ 102 w 10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01">
                  <a:moveTo>
                    <a:pt x="51" y="0"/>
                  </a:moveTo>
                  <a:lnTo>
                    <a:pt x="39" y="39"/>
                  </a:lnTo>
                  <a:lnTo>
                    <a:pt x="0" y="39"/>
                  </a:lnTo>
                  <a:lnTo>
                    <a:pt x="32" y="64"/>
                  </a:lnTo>
                  <a:lnTo>
                    <a:pt x="20" y="101"/>
                  </a:lnTo>
                  <a:lnTo>
                    <a:pt x="51" y="78"/>
                  </a:lnTo>
                  <a:lnTo>
                    <a:pt x="82" y="101"/>
                  </a:lnTo>
                  <a:lnTo>
                    <a:pt x="70" y="64"/>
                  </a:lnTo>
                  <a:lnTo>
                    <a:pt x="102" y="39"/>
                  </a:lnTo>
                  <a:lnTo>
                    <a:pt x="62" y="39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Oval 136"/>
          <p:cNvSpPr>
            <a:spLocks noChangeArrowheads="1"/>
          </p:cNvSpPr>
          <p:nvPr/>
        </p:nvSpPr>
        <p:spPr bwMode="auto">
          <a:xfrm>
            <a:off x="7008812" y="2833689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139" name="Oval 108"/>
          <p:cNvSpPr>
            <a:spLocks noChangeArrowheads="1"/>
          </p:cNvSpPr>
          <p:nvPr/>
        </p:nvSpPr>
        <p:spPr bwMode="auto">
          <a:xfrm>
            <a:off x="2209801" y="2514602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5334000" y="2743200"/>
            <a:ext cx="152400" cy="152400"/>
            <a:chOff x="4925" y="2957"/>
            <a:chExt cx="80" cy="71"/>
          </a:xfrm>
          <a:solidFill>
            <a:srgbClr val="00B0F0"/>
          </a:solidFill>
        </p:grpSpPr>
        <p:sp>
          <p:nvSpPr>
            <p:cNvPr id="141" name="Oval 16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7"/>
            <p:cNvSpPr>
              <a:spLocks noChangeArrowheads="1"/>
            </p:cNvSpPr>
            <p:nvPr/>
          </p:nvSpPr>
          <p:spPr bwMode="auto">
            <a:xfrm>
              <a:off x="4925" y="2957"/>
              <a:ext cx="80" cy="71"/>
            </a:xfrm>
            <a:prstGeom prst="ellipse">
              <a:avLst/>
            </a:prstGeom>
            <a:grp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" name="Oval 136"/>
          <p:cNvSpPr>
            <a:spLocks noChangeArrowheads="1"/>
          </p:cNvSpPr>
          <p:nvPr/>
        </p:nvSpPr>
        <p:spPr bwMode="auto">
          <a:xfrm>
            <a:off x="4572000" y="3733802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144" name="Oval 136"/>
          <p:cNvSpPr>
            <a:spLocks noChangeArrowheads="1"/>
          </p:cNvSpPr>
          <p:nvPr/>
        </p:nvSpPr>
        <p:spPr bwMode="auto">
          <a:xfrm>
            <a:off x="4189412" y="4267202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5250" name="AutoShape 130" descr="data:image/jpeg;base64,/9j/4AAQSkZJRgABAQAAAQABAAD/2wCEAAkGBxQHEBUTEhIUFhQXGBwZFRcWGR4YIBgfGRwdHCIaFRYaHCgsGx8lHxYXITEiJSkrLjAuFyIzODMtNyotMCsBCgoKDg0OGxAQGzImICQxODQsMiw0NDYyNzAtLCwsNC8wLDc0LC8vLCwsLCw0LDcsLCwsLDQsLCwsLCwsLCwsLP/AABEIAFcAWgMBEQACEQEDEQH/xAAcAAACAgMBAQAAAAAAAAAAAAAGBwQFAAEIAwL/xAA8EAACAAQEAwUFBQYHAAAAAAABAgADBBEFBiExEkFxBxNRYYEiQpGhwRUyUnKCFiNikrHwFCRDU9Lh8f/EABsBAAIDAQEBAAAAAAAAAAAAAAAEAwUGAgcB/8QANREAAQMCAwQIBQMFAAAAAAAAAQACAwQRBRIhMUFRcQYTImGBkaHRFDKxweFCYvAVIzNS8f/aAAwDAQACEQMRAD8AeMCFkCFq8CFUZgzDJwFOKa2p+6g1Zvyj6xHJK2Mapyiw+arfljGm8nYFCov8bjADuRSyzsigPMI8WdtF6cJiNvWv1Og9UzL8FTdlo6x3E6N8hqfMK/kSjJULxM1h95tSesTgWCrHuzOJtbkqmsoKqQS9PUcXPupygqfJXWxX1vETmyDVp8CnYpqVwDJo7fuadeZBuD6KNg+akqppp6hDT1I07tjcN5y253j4ycE5XaFTVWFPjj6+E54+I2jmNyJLxOqpbgQsgQsgQsgQsgQqjNGNrgFM05tSNEXbiY7D+/CI5ZBG3MU7h9C6snETfE8Agfs7w98wT5mIVR42VuGXcaAjW6jkFuAOsJ0zescZXrRY7O2ihbRQaAi55fnemcBaLBZBbgQsgQhLtDy+MYpmmKP30oFpZG5A1K3/AKecLVMWdtxtCusDxA01QGO+R+hH3UPs2zYcZQyZx/fILg/jXa/Uc44pJy8ZXbQmMewkUr+ti+R3ofYo4BhxZ1bgQsgQsgQtGBCTva9iZqatJIPsylvb+J9yfQAfGKqufd+Xgt70XpQymMx2uPoEednMkScNkW5gk9SxMO0o/tBZnHnF1fJfuHoiYmGFULLwIWXgQtMvEIEDbdc+YdWfYeIB0NhLnEfp4ipH8t4o2OySXHFepzwCqocjv1N9bX+q6CltxC42IuPWLy99V5YQQbFfcCFkCFkCFowISAz6xbEqi/4/oIo6n/KV6jggAoIrcPujXs/zMtHhk0MpZqe7cK7lG1v0B4gTyAhymmtEb7lm8cwx0tezKbCTS54j3FkL4xn2sxZrI/dKdklb+rbk9LQu+qkfoNOSuqXAaOnbd4zHi722KCmE4hUDj7qqPmQ9/nHGSY62Ka+Lw5nZzsHkvujzNXYE9jMmgj3JwJ+T6gdIGzSxnb5riXDKCrbcNHNv4TFwfPgrqKdPmS+BpQsbH2XYj2QpOxJtp5xYR1OZhcRsWTqsCdFVxwsdcOPiBvJSbdjMJJ1JNyesVG1egtaALBdH4Gxamkk7mWt/gIv4/kC8kqxad4HE/VTo7S6yBC+WawgQlxm7tHFIxlUgVmGjTTqAfBB73XbrCE1ZlOVi1mGdGzK0SVOg3Df48EsK6revmNMmNxOxuxPOK1zi43K2kELIWCNgsBsUjBsVfBpyzZdrjQg7Mp3Vh4GOo3ljszVDWUkdVEY3/wDDxTZyHU4dOu1MqS5zElkc+0L8kJ3XpFpTmHazQrC4zFiLSGzkuYNhGzme/jdGwN4bWfuqXND0gkkVhl8BGnFv+jnfpEUpjy9tPYeKvrb0t79333JM5ixtKxVkU6GXSyyeBTu5O7zDzMVMsod2W6AL0KgoXRuM85zSO2ncBwCoYgVoSj7K3aPMoeGXUjjlCwDgWZR0H3h84ehrHN0cstiPRuOW76fR3DcfZNmhrErZazJbBkYXBGsWYcHC4WHlifE8seLEKRH1cJddqmZjQqKWUbO4vMI3C8gOuvpCNZNlGQLU9G8NErjUSDQHTvPHwQjlvIVRjahzaVLOzODdvNV8POFYqV79diva/HqakdkHadwG7mVa4/kujy6qGoqZ93JAKIp23uPXxiSSmjiAzEpOixqsrXOEMbdOJKrv2HOIyTPoZ3foCRwsvdtccgCbE6xx8LmbmjN0z/Xeol6msZkdxBuEKTZDSHKMpVwbFSLEHwtCpBBtvV62Rr25gbg+Sb2X8pVEmimJMq3WZOVbWJPdW10PFudja0WsVO4MIJ1KwVdi1O+qa+OIFrSeGvp5JXZhoJuGVDyp7FnX3iSeIHUEE8orZWljsrltKCeKeBskQsDu4dytsDyPUYpL717SZIBPE4NyBrdUGpETR0r3i50CRrccgp39U3tP4D3UzBsuUGLTlkS6uc0xgbHugq+yCTufAGOmRRPdlDioKrEcQp4jM+FoaP3XOuik432YT6NS0iYJwHu24W9Bcg/GOpKJzRdpuoaTpPBIQ2ZuXv2hR+zrMT4JUinm3EqY3CQ2nA+wNjtc2BjmllMb8p3qXHsOZVQdfF8zRu3j+ahOkRbLz5KzLWEDNmJVFVOF5UuYQoOzEaKOgABI8xFbCzrpS87Fs8Qqzh9DFTRntOGvdx8zomkFtFksYl12zyC0mQ/JXYH9QH/GEK8dkFavoo+0sjOIHofypPY/UiZROnvJNNx5MAQfkR6R1Qm7CFD0pjLapr9xb9CrHOOWJOIlalyyGT7bsi8RdV9q1uZ00MSTwMd2zuSmFYnPADTsFw/QAm1idF60OeqKql8Znqnij6MOg5+kfW1URF7qObAq2N+TIT3jYqvD8Ops41YrgzMkv2O7dbDiXUG/MWN7efpEbWMmf1nBOz1FVhlN8GQAXa3B3HaifMVQKGjnudllN/QgD4kCGJSAwkqmoIjLVMaN5H1Sj7LJBnYlLI2RXY/ylf6tFXRi8oW86RvDaFwO8get/sngReLhecpf9qOWVqJRq5QtNl2L295Rz6rvfwBhKshu3ONoWn6O4kWSimkPZdsvuPDxU3C87yzIlcZHH3a8XXhF/nHTKluUXUNRgcnWuyDS5tyupfZvS/4XD5XixZm6knf++UdUjbRhLY9L1lc/gLAeSKYZVOqTOGD/AG5STJQ+9a6fmXUfHb1iKePrGEJ/DKv4WpbIdmw8ilDknHzliqPeAhGPBNHNbHe3ipvp1irp5TE/XZvW8xegFfTjIe0NW9/d4p4SZyVssMrBkYaEaggxcCzhcLzdzXxPyuFiFzliUgUs6Yg2R2UfpYj6RQPFiV63TuzxNed4B8wnj2fUgpMNkAe8vGerG/8A16RcUwtEF5tjcpkrpL7jbyQd2o5qWp/yklgVBBmsNrjZAfmfSFaue/Yb4q/6OYW5h+KlFv8AUff2Vp2R4IaSS1S4sZuiX/COfqfkIkoosoznek+k1cJJRA06N28/wmFDyy68aqUJyMp2IIPqI+EAiy6Y4tcHDcucKimeS7KA1gSB6G0UBabr1yOVjmBx3hdB4NRmhRkO3eOU/KzFgPK1yPSL1jcosvKqqUSuDxwAPMCysrx2llowIQDn3In2qTPpgBOt7SaATLcweTfIwlU02ftN2rTYLjnw4EM/ybjw/CF8g1NThFQ6TC8uTKR5k9HGgsDawOxJttvC9M57HEHQDarjG46apga9gDnuIDSOevogyqnmpdnO7MWPqSfrCZNytHGwRsDBuFvJGlVjE+Zg9P3ExgqM0mcF38U13AINvMmGzI8wDKe4rOMo4G4pJ1zbkgObf18ivTJeQJmIMJtUpSULEIdGfqPdHzMdQUhccz9i5xbpAyEGKnN3cdw9z6JvSpYlABQABoAOQHhFoBbQLCEkkk7SvSBfF41V+FuEXNjYedtI+FdMtmF9ipqHLUuXKQOqlwqhj4kAXPxiJsIAF1YS4lKZHFpsLm3JW1dMeTLLS042GvDexPiB522iVx00SMTWueA42HFeeG4jLxFOOW1xsRsVPNXU6qR4GOWPDxoup6eSB2WQex7wdhCmXjtQrTOFFybAc4EDU2CUnaLnBK+9PTEFP9SYPetsqnmvOKyqqQ7st8VuMBwd8Np5hY/pHDvPel9CC1gRFkvMn7PTrsOKS9u8Xe1tmUeIienm6t2uxVGL4b8bF2TZ42e3Ip44fXS8QliZKdXQ7FTf0PgfKLprg4XC82lgkgeWSNII4qVePqjXzMmiUCWIAGpJ0A6mPhNtSvoBJsBqoGGYl9plmRf3I0SYdO8tuVH4fBufTflj82o2Keop+os1x7W8cOff3blYiO0ut7wIVFjWW1rm72VMeRP/ANyXpxeAmLsw+cQyQhxuDYqypMRdEOrkaHs4HdyO5CuJzcZwgaPKnIPfAUH1DW+sLPNSzTarmmZgtSflLTw1+10EYri1djHsTZjMPwAhR6gHWE5JJHaOK0lNSUNMM0bRz1up+DdnlViJBfglIeZYMbeQUmJI6R7+5KVfSKkh0bdx5W9SmBQdn1JSyGlMpmM/3ph0YfksPZt/7eHm0kYblKy83SCrkmEjTYDYBs8eKDMd7M51IS1Owmp4MQrD46H5QlLRuZqDotDRdJoZLNnGU92o90L01XU5dmHgd5TX1AYEHqASDC7Xvj2GyuZIaWtZ22hw/nijTBsw4vioAliURtxsEFuuv0hxk1Q7QLPVeHYRT6yX5C/89UVYflibVkPX1DT7G4lD2ZYP8Sge166QyyEnWQ3+io5sTij7NHHk/d+rz3IqVAgsNhsIZVMvqBC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" y="-495298"/>
            <a:ext cx="1076325" cy="1038225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2" name="AutoShape 132" descr="data:image/jpeg;base64,/9j/4AAQSkZJRgABAQAAAQABAAD/2wCEAAkGBxQHEBUTEhIUFhQXGBwZFRcWGR4YIBgfGRwdHCIaFRYaHCgsGx8lHxYXITEiJSkrLjAuFyIzODMtNyotMCsBCgoKDg0OGxAQGzImICQxODQsMiw0NDYyNzAtLCwsNC8wLDc0LC8vLCwsLCw0LDcsLCwsLDQsLCwsLCwsLCwsLP/AABEIAFcAWgMBEQACEQEDEQH/xAAcAAACAgMBAQAAAAAAAAAAAAAGBwQFAAEIAwL/xAA8EAACAAQEAwUFBQYHAAAAAAABAgADBBEFBiExEkFxBxNRYYEiQpGhwRUyUnKCFiNikrHwFCRDU9Lh8f/EABsBAAIDAQEBAAAAAAAAAAAAAAAEAwUGAgcB/8QANREAAQMCAwQIBQMFAAAAAAAAAQACAwQRBRIhMUFRcQYTImGBkaHRFDKxweFCYvAVIzNS8f/aAAwDAQACEQMRAD8AeMCFkCFq8CFUZgzDJwFOKa2p+6g1Zvyj6xHJK2Mapyiw+arfljGm8nYFCov8bjADuRSyzsigPMI8WdtF6cJiNvWv1Og9UzL8FTdlo6x3E6N8hqfMK/kSjJULxM1h95tSesTgWCrHuzOJtbkqmsoKqQS9PUcXPupygqfJXWxX1vETmyDVp8CnYpqVwDJo7fuadeZBuD6KNg+akqppp6hDT1I07tjcN5y253j4ycE5XaFTVWFPjj6+E54+I2jmNyJLxOqpbgQsgQsgQsgQsgQqjNGNrgFM05tSNEXbiY7D+/CI5ZBG3MU7h9C6snETfE8Agfs7w98wT5mIVR42VuGXcaAjW6jkFuAOsJ0zescZXrRY7O2ihbRQaAi55fnemcBaLBZBbgQsgQhLtDy+MYpmmKP30oFpZG5A1K3/AKecLVMWdtxtCusDxA01QGO+R+hH3UPs2zYcZQyZx/fILg/jXa/Uc44pJy8ZXbQmMewkUr+ti+R3ofYo4BhxZ1bgQsgQsgQtGBCTva9iZqatJIPsylvb+J9yfQAfGKqufd+Xgt70XpQymMx2uPoEednMkScNkW5gk9SxMO0o/tBZnHnF1fJfuHoiYmGFULLwIWXgQtMvEIEDbdc+YdWfYeIB0NhLnEfp4ipH8t4o2OySXHFepzwCqocjv1N9bX+q6CltxC42IuPWLy99V5YQQbFfcCFkCFkCFowISAz6xbEqi/4/oIo6n/KV6jggAoIrcPujXs/zMtHhk0MpZqe7cK7lG1v0B4gTyAhymmtEb7lm8cwx0tezKbCTS54j3FkL4xn2sxZrI/dKdklb+rbk9LQu+qkfoNOSuqXAaOnbd4zHi722KCmE4hUDj7qqPmQ9/nHGSY62Ka+Lw5nZzsHkvujzNXYE9jMmgj3JwJ+T6gdIGzSxnb5riXDKCrbcNHNv4TFwfPgrqKdPmS+BpQsbH2XYj2QpOxJtp5xYR1OZhcRsWTqsCdFVxwsdcOPiBvJSbdjMJJ1JNyesVG1egtaALBdH4Gxamkk7mWt/gIv4/kC8kqxad4HE/VTo7S6yBC+WawgQlxm7tHFIxlUgVmGjTTqAfBB73XbrCE1ZlOVi1mGdGzK0SVOg3Df48EsK6revmNMmNxOxuxPOK1zi43K2kELIWCNgsBsUjBsVfBpyzZdrjQg7Mp3Vh4GOo3ljszVDWUkdVEY3/wDDxTZyHU4dOu1MqS5zElkc+0L8kJ3XpFpTmHazQrC4zFiLSGzkuYNhGzme/jdGwN4bWfuqXND0gkkVhl8BGnFv+jnfpEUpjy9tPYeKvrb0t79333JM5ixtKxVkU6GXSyyeBTu5O7zDzMVMsod2W6AL0KgoXRuM85zSO2ncBwCoYgVoSj7K3aPMoeGXUjjlCwDgWZR0H3h84ehrHN0cstiPRuOW76fR3DcfZNmhrErZazJbBkYXBGsWYcHC4WHlifE8seLEKRH1cJddqmZjQqKWUbO4vMI3C8gOuvpCNZNlGQLU9G8NErjUSDQHTvPHwQjlvIVRjahzaVLOzODdvNV8POFYqV79diva/HqakdkHadwG7mVa4/kujy6qGoqZ93JAKIp23uPXxiSSmjiAzEpOixqsrXOEMbdOJKrv2HOIyTPoZ3foCRwsvdtccgCbE6xx8LmbmjN0z/Xeol6msZkdxBuEKTZDSHKMpVwbFSLEHwtCpBBtvV62Rr25gbg+Sb2X8pVEmimJMq3WZOVbWJPdW10PFudja0WsVO4MIJ1KwVdi1O+qa+OIFrSeGvp5JXZhoJuGVDyp7FnX3iSeIHUEE8orZWljsrltKCeKeBskQsDu4dytsDyPUYpL717SZIBPE4NyBrdUGpETR0r3i50CRrccgp39U3tP4D3UzBsuUGLTlkS6uc0xgbHugq+yCTufAGOmRRPdlDioKrEcQp4jM+FoaP3XOuik432YT6NS0iYJwHu24W9Bcg/GOpKJzRdpuoaTpPBIQ2ZuXv2hR+zrMT4JUinm3EqY3CQ2nA+wNjtc2BjmllMb8p3qXHsOZVQdfF8zRu3j+ahOkRbLz5KzLWEDNmJVFVOF5UuYQoOzEaKOgABI8xFbCzrpS87Fs8Qqzh9DFTRntOGvdx8zomkFtFksYl12zyC0mQ/JXYH9QH/GEK8dkFavoo+0sjOIHofypPY/UiZROnvJNNx5MAQfkR6R1Qm7CFD0pjLapr9xb9CrHOOWJOIlalyyGT7bsi8RdV9q1uZ00MSTwMd2zuSmFYnPADTsFw/QAm1idF60OeqKql8Znqnij6MOg5+kfW1URF7qObAq2N+TIT3jYqvD8Ops41YrgzMkv2O7dbDiXUG/MWN7efpEbWMmf1nBOz1FVhlN8GQAXa3B3HaifMVQKGjnudllN/QgD4kCGJSAwkqmoIjLVMaN5H1Sj7LJBnYlLI2RXY/ylf6tFXRi8oW86RvDaFwO8get/sngReLhecpf9qOWVqJRq5QtNl2L295Rz6rvfwBhKshu3ONoWn6O4kWSimkPZdsvuPDxU3C87yzIlcZHH3a8XXhF/nHTKluUXUNRgcnWuyDS5tyupfZvS/4XD5XixZm6knf++UdUjbRhLY9L1lc/gLAeSKYZVOqTOGD/AG5STJQ+9a6fmXUfHb1iKePrGEJ/DKv4WpbIdmw8ilDknHzliqPeAhGPBNHNbHe3ipvp1irp5TE/XZvW8xegFfTjIe0NW9/d4p4SZyVssMrBkYaEaggxcCzhcLzdzXxPyuFiFzliUgUs6Yg2R2UfpYj6RQPFiV63TuzxNed4B8wnj2fUgpMNkAe8vGerG/8A16RcUwtEF5tjcpkrpL7jbyQd2o5qWp/yklgVBBmsNrjZAfmfSFaue/Yb4q/6OYW5h+KlFv8AUff2Vp2R4IaSS1S4sZuiX/COfqfkIkoosoznek+k1cJJRA06N28/wmFDyy68aqUJyMp2IIPqI+EAiy6Y4tcHDcucKimeS7KA1gSB6G0UBabr1yOVjmBx3hdB4NRmhRkO3eOU/KzFgPK1yPSL1jcosvKqqUSuDxwAPMCysrx2llowIQDn3In2qTPpgBOt7SaATLcweTfIwlU02ftN2rTYLjnw4EM/ybjw/CF8g1NThFQ6TC8uTKR5k9HGgsDawOxJttvC9M57HEHQDarjG46apga9gDnuIDSOevogyqnmpdnO7MWPqSfrCZNytHGwRsDBuFvJGlVjE+Zg9P3ExgqM0mcF38U13AINvMmGzI8wDKe4rOMo4G4pJ1zbkgObf18ivTJeQJmIMJtUpSULEIdGfqPdHzMdQUhccz9i5xbpAyEGKnN3cdw9z6JvSpYlABQABoAOQHhFoBbQLCEkkk7SvSBfF41V+FuEXNjYedtI+FdMtmF9ipqHLUuXKQOqlwqhj4kAXPxiJsIAF1YS4lKZHFpsLm3JW1dMeTLLS042GvDexPiB522iVx00SMTWueA42HFeeG4jLxFOOW1xsRsVPNXU6qR4GOWPDxoup6eSB2WQex7wdhCmXjtQrTOFFybAc4EDU2CUnaLnBK+9PTEFP9SYPetsqnmvOKyqqQ7st8VuMBwd8Np5hY/pHDvPel9CC1gRFkvMn7PTrsOKS9u8Xe1tmUeIienm6t2uxVGL4b8bF2TZ42e3Ip44fXS8QliZKdXQ7FTf0PgfKLprg4XC82lgkgeWSNII4qVePqjXzMmiUCWIAGpJ0A6mPhNtSvoBJsBqoGGYl9plmRf3I0SYdO8tuVH4fBufTflj82o2Keop+os1x7W8cOff3blYiO0ut7wIVFjWW1rm72VMeRP/ANyXpxeAmLsw+cQyQhxuDYqypMRdEOrkaHs4HdyO5CuJzcZwgaPKnIPfAUH1DW+sLPNSzTarmmZgtSflLTw1+10EYri1djHsTZjMPwAhR6gHWE5JJHaOK0lNSUNMM0bRz1up+DdnlViJBfglIeZYMbeQUmJI6R7+5KVfSKkh0bdx5W9SmBQdn1JSyGlMpmM/3ph0YfksPZt/7eHm0kYblKy83SCrkmEjTYDYBs8eKDMd7M51IS1Owmp4MQrD46H5QlLRuZqDotDRdJoZLNnGU92o90L01XU5dmHgd5TX1AYEHqASDC7Xvj2GyuZIaWtZ22hw/nijTBsw4vioAliURtxsEFuuv0hxk1Q7QLPVeHYRT6yX5C/89UVYflibVkPX1DT7G4lD2ZYP8Sge166QyyEnWQ3+io5sTij7NHHk/d+rz3IqVAgsNhsIZVMvqBC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" y="-495298"/>
            <a:ext cx="1076325" cy="1038225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54" name="Picture 134" descr="https://encrypted-tbn3.gstatic.com/images?q=tbn:ANd9GcSoWJ7tw5TOSRoiUz77EmrlV4Qr8v-lJqv1U9jCTAgiXsCR57L3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1"/>
            <a:ext cx="177312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8" name="Picture 134" descr="https://encrypted-tbn3.gstatic.com/images?q=tbn:ANd9GcSoWJ7tw5TOSRoiUz77EmrlV4Qr8v-lJqv1U9jCTAgiXsCR57L32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051918"/>
            <a:ext cx="228600" cy="196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9" name="Picture 148" descr="conwaste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7" y="5562600"/>
            <a:ext cx="1671537" cy="1055707"/>
          </a:xfrm>
          <a:prstGeom prst="rect">
            <a:avLst/>
          </a:prstGeom>
        </p:spPr>
      </p:pic>
      <p:pic>
        <p:nvPicPr>
          <p:cNvPr id="138" name="Picture 12" descr="LandfillLOGO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209800" y="5638800"/>
            <a:ext cx="1288256" cy="738370"/>
          </a:xfrm>
          <a:prstGeom prst="rect">
            <a:avLst/>
          </a:prstGeom>
        </p:spPr>
      </p:pic>
      <p:sp>
        <p:nvSpPr>
          <p:cNvPr id="137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buNone/>
              <a:defRPr/>
            </a:pPr>
            <a:r>
              <a:rPr lang="es-PR" sz="4200" b="1" dirty="0">
                <a:solidFill>
                  <a:srgbClr val="002060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Perfil de la </a:t>
            </a:r>
            <a:r>
              <a:rPr lang="es-PR" sz="42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Empresa</a:t>
            </a:r>
            <a:br>
              <a:rPr lang="es-PR" sz="42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s-PR" sz="2400" b="1" dirty="0" smtClean="0">
                <a:latin typeface="+mn-lt"/>
              </a:rPr>
              <a:t>Localidades de Servicio en Puerto Rico</a:t>
            </a:r>
            <a:endParaRPr lang="es-PR" sz="4000" b="1" dirty="0">
              <a:latin typeface="+mn-l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620000" y="35814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FoAhwMBEQACEQEDEQH/xAAcAAEAAgMBAQEAAAAAAAAAAAAAAgcBAwYFCAT/xAA/EAABAgIECAsGBQUAAAAAAAABAAIDBAUGERITFyExVZGSpDJRUlNhZXGT0dLiBxQiQYGxIzNyobIVJEJiwf/EABwBAQACAwEBAQAAAAAAAAAAAAAFBgEEBwIDCP/EADgRAAECAwMJBQgCAwEAAAAAAAABAgMEEQUSURQVITFBU4Gh0QYiUnHhExZhY5GiscFC8CNDciT/2gAMAwEAAhEDEQA/AORFhz61bLR7Py03V7O4/FNS+aftNOJiye1U5I0ZE/yQ8F1p5L+lqnkQLLMvyVEnrLmZF1IrdGKav75nS7NtmTtJtYDtO1F1pw6VQio4lAgCAIAgCAIAgCAIAgCAIAgCAmu1H53Mg2Zl5exr2q1yVRT6Q4j4bkexaKm1NCiwO6CqnaPZeG+r5Rbq4Lq4YF5sntpEZSHPJeTxJr4pt4afMi5pbnCpUxLRZZ/s4rVRTocrNwJqGkWA5HN+H90EV8DYCAIAgCAIAgCAIAgCAIAgJrtR+dwgCAkx10g2AjiOYrXmZSDNMuRm1Q3JOfmZKJ7SXerV/Pmm07irE7Uueuy9OURCk5g5BGEV+Cd25fh+uTpVSnOzSQ+9AS8mG31LJA7VTr9D4lF8k6HfQ6h1ViMa9lGw3NcLQ5sZ5BGtQaysNFoqG+luT6/7OSdCWL+q+i296/xWMlhYGc+T+85J0GL+q+i296/xTJYWAz5P7zknQYv6r6Lb3r/FMlhYDPk/vOSdBi/qvotvev8AFMlhYDPk/vOSdBi/qvotvev8UyWFgM+T+85J0GL+q+i296/xTJYWAz5P7zknQYv6r6Lb3r/FMlhYDPk/vOSdBi/qvotvev8AFMlhYDPk/vOSdBi/qvotvev8UyWFgM+T+85J0GL+q+i296/xTJYWAz5P7zknQYv6r6Lb3r/FMlhYDPk/vOSdChV1I5+EAQGyNAiwLmFhuZhGB7Lfm05ivLXtdWi6j05qt1mtejye9VuttK1eeBKRsJLW2ulotpYeOzkns/daM3Z0CaSrko7FNfqbMGaiQl0asC2qsV5oqn7kAP8AdZ12T3eM7hH/AEdmd9+hVWcsuPLd6l5uKfvD8fEmIM1Di6NSnUqNNkIAgCAIAgCAIAgCA+Xl0oqpgkDObFkybpKXfPTkCUgEGLHiNhs7XEAfdeIj0hsV7tSaT0xiucjSw/a1QcKRlaIm5ZobCgwxJO+WRotZ+19V+w5p0R0Rj9are6/okbQg0a1ybNBW15vGNasdFIyimVgwEB2dW/aLStEMECdH9QlwLGiK+x7ex+W0dtvaoadsaDG70Luu5EhLzzmKiRNKcz3j7XCMv9DtHH736FTJ1kzJPux4dPjWqLxLxZ9lSlosvy8xXFLulPNK89RjG91FvfoWllyeEkfdX5v2+oxvdR736Ey5PCPdX5v2+oxvdR736Ey5PCPdX5v2+oxvdR736Ey5PCPdX5v2+oxvdR736Ey5PCPdX5v2+oxvdR736Ey5PCPdX5v2+oxvdR736Ey5PCPdX5v2+oxvdR736Ey5PCPdX5v2+pV66ycmPSoGnJygpwTEk5pB/MhRG3mRBxEf9WtNSkOZZdf9dqH2gx3Qlq0umqFY6NrLLuiS8u2BNQQDGglg+AnMQbMoyFU2fko0o6jlqi6lJyXjsjJVNZ0UZsNzCYoaWNFpvC0LRStdBsKVFXCv7Zu/J1fhMgy5Fjpq4A9/6R/iOnP2K1SFjqykSYWq4bOOJETE7Xuw/qV+p8jQhgIDIJGZeIkJkVqselUXYp9oMeLAekSE5UVNqB7RZbmPFxrndvSEjKv/AMD+94ddOOzyU6x2atS0Z2F/6ofd2P1V4bfNNBrVcLUEAQBAEAQBATXaj87hAWfUikqOqjVJ1I0i/wDuZ+IXwoDfzHtb8LbB8hbeNpyZVWbRgRp6b9lC1N1rsRV09NBLyz2S8G87Wp+urftPgTk26XpuDDk2Pd+FGYSWNHJfb/LN0BfKbsJ8Nl6Ct7FNvDoeoM+160elCu61Uc2i6wTspDswIiX4JbmMN3xNs6LCB9FYZGMsaXa9de3zTQpGzEO5FVE1HkraPgEB6ND0HSdNxXQ6Mk4kct4ThYGt7XHID0LWmZuDLNvRFp8Nv0PvAl3xnUb9dh7GL+tI4FFWdJmIXmVLtK2p2ZqyClxvnpXjs4fUvlk2fYknSJMRPaP/AOXXU8kpp4/RCJ9nlajlNGbxD8yrSy0ZdKoW1Les7ecl6DF3WnRm8QvMmSxcDOfrO3nJegxd1p0ZvELzJksXAZ+s7ecl6DF3WnRm8QvMmSxcBn6zt5yXoMXdadGbxC8yZLFwGfrO3nJegxd1p0ZvELzJksXAZ+s7ecl6DF3WnRm8QvMmSxcBn6zt5yXoMXdadGbxC8yZLFwGfrO3nJehzC7EcOCAk974hBe5ziGhotNtgGYLCIiajKqq6yKyYJPe990Pc511t1tptsHEOjKVhGomoyqqus2ScpMT0yyWk4ESPGefhhw22krzEiMhtVz1oh6axz1o1Cyqsey/gTFYnn5H3SC7+bx9m61XJy3f4SycV/SdfoScCz01xPoWVKSkvJS7JeUgw4MFgsbDhtDWj6BV173RHXnrVSTRqNSiG9eTIQBAEAQBAEAQBAfLy6UVUIAgMgEkAAklKmaHbVY9nU/SgZMUo4yEqct0j8V46AeD9dShJy24MGrYXedy9SQgSD36X6ELWoOg6LoKXwNGy7IVvCfba9/6nHKVV5ibizLr0V1fwSsOC2GlGoenebyhrXwqfWii83lDWlRRRebyhrSooovN5Q1pUUUXm8oa0qKKLzeUNaVFFF5vKGtKiii83lDWlRRRebyhrSooovN5Q1pUUUXm8oa0qKKfL66UVQIDNlmVxsUXaFsSsilHrV2Ca/TiTlldn520lR0NLrPEurhjwGEIPwGzp+aodo25NTvdVbrcE/a7TptldnJKzu8iXn+Jf0mpPz8Rh4vOv2ioaqk7cbgMPG52JtFKqLjcBh43OxNopVRcbgMPG52JtFKqLjcBh43OxNopVRcbgMPG52JtFKqLjcBh43OxNopVRcbgMPG52JtFKqLjcBh43OxNopVRcbgMPG52JtFKqLjcBh43OxNopVRcbgMPG52JtFKqLjcBh43OxNopVRcbgAOPIuwTU5AlGX4zqJ+fLE4NI2fMz0T2cuxXLyTzXUgvAZtZVItHtPGjVZLdxuO1en90nR7J7HS8tSJN992H8U68dHwIE251VlVXLVS5oiIlEMLBkIAgCAIAgCAIAgCAIAgCAIDY/hHoJW9aMR8SbiK9VWiqmnzUj7KhQ4UlCaxqIiompKbDWtEkAgCAIAgCAIAgCAIAgCAIAgCAID//2Q=="/>
          <p:cNvSpPr>
            <a:spLocks noChangeAspect="1" noChangeArrowheads="1"/>
          </p:cNvSpPr>
          <p:nvPr/>
        </p:nvSpPr>
        <p:spPr bwMode="auto">
          <a:xfrm>
            <a:off x="1" y="-136525"/>
            <a:ext cx="1285875" cy="857250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HBhIIBxIVFhQUFRUVGBcYGRsVHRoYFRoWHBgVFxcZKCggJBolJx0WJDEhJjUrLzIuFyYzRDQuNygtLisBCgoKDQ0OGxAQGjcmICY0NCwvNjA2NywuNCw0NCwtNDQyODQsLDA3Niw0LDQ3NC0uMjA3LDQsNDQsLiwsLDQ0NP/AABEIALcBEwMBEQACEQEDEQH/xAAcAAEAAQUBAQAAAAAAAAAAAAAAAgEFBgcIAwT/xAA+EAABAwEEBQoEBAUFAQAAAAAAAQIDBAURF5IGITFRVBIWMkFTYXGT0eEHEyKBYnKCkRQVobHSM0NSc6Ij/8QAHAEBAAIDAQEBAAAAAAAAAAAAAAUGAgQHAwEI/8QAOBEBAAECAgYHCAMAAgIDAAAAAAECAwQRBRQWIVGREjFBUlNxgQYTFSJhobHB0eHwIzJConKCkv/aAAwDAQACEQMRAD8AxDb0i2aR9n8Li86qfkr4x1T5x+4ynzY6J9qsZgcqLnz0cJ648p/U5xwyRVt2somP0XisFVldp3dkxvif9wl0zRmmcHpGnOxVv7aZ3VR6fuM4RI5KAAAAAAAAAAAAAAAAAAAAAAAAAAAAAAAAAAAAACZ2p+dzYY10U10zTVGcTxZW7lduqK6JymOqY3SKl5U9I+y1u5nXhZ6M8J6vTh+PJe9E+2ty3lbxsdKO9HX6x1T5xlPnKKpdtKViMNew9fQu0zE/X/fh0PC4uxircXbFUVU/T/bvKVDwbAAAAAAAAAAAAAAAAAAAAAAAAAAAAAAAAAAACZ2p+dwAAvNfE4SxiaOhepzj/dXD0beDx+Jwdz3mHrmmftPnHVPqK2/olJ0j7L3bWdeGnpRw/wDL+/z9JdG0T7Z2L+VvGR0KuP8A4z+4+8fWEVS7UpVKqZpnKYyldqaoqiKqZziVD4+gAAAAAAAAAAAAAAAAAAAAAAAAAAAAAAAAmdqfncAAAAFb95G6Q0ThcbH/ACU/Nxjr/v1TOitPY3R0/wDFVnT20zvj+vOPXNFW6r0KHpHQOKwedX/ajjH7js/H1dN0T7TYLSGVGfQr7s9vlPb9p+iJBrEAAAAAAAAAAAAAAAAAAAAAAAAAAAAAAAEztT87gAAAAAAK9LpfuV7SPs5hsVnXb+Sr6dU+cfuPutmifa7F4PK3e/5KPr/2jyn9TzhmFhaCNt+D5tmV0TlTpMVrke38zb7/AL7O8p2J0LiMNVlc59i22va/D3YzponnC64Ry8THlcauo1cXrtTa8OeZhHLxMeVw1GribU2vDnmYRy8THlcNRq4m1Nrw55mEcvEx5XDUauJtTa8OeZhHLxMeVw1GribU2vDnmYRy8THlcNRq4m1Nrw55mEcvEx5XDUauJtTa8OeZhHLxMeVw1GribU2vDnmYRy8THlcNRq4m1Nrw55mEcvEx5XDUauJtTa8OeZhHLxMeVw1GribU2vDnmYRy8THlcNRq4m1Nrw55mEcvEx5XDUauJtTa8OeZhHLxMeVw1GribU2vDnmYRy8THlcNRq4m1Nrw55mEcvEx5XDUauJtTa8OeZhHLxMeVw1GribU2vDnmYRy8THlcNRq4m1Nrw55mEcvEx5XDUauJtTa8OeZhHLxMeVw1GribU2vDnmYRy8THlcNRq4m1Nrw55mEcvEx5XDUauJtTa8OeZhHLxMeVw1GribU2vDnmYRy8THlcNRq4m1Nrw55mEcvEx5XDUauJtTa8OeZhHLxMeVw1GribU2vDnm1ydcchAAAAAAAAPWmqH0k7ailc5j2rejmqqKngqGNdFNdM01RnD7TVNM5w2Rov8UVZdTaRNvTZ85ia/1sTb4t/Yr2M0FE/Nh59J/U/wA80pY0h2XObZlDWx2hTJU0L2vYuxzVvTw8e4rdy1Xbq6NcZSk6aqaozpl9BgyAAAAAAAAAAAAAAAAAAAAAAAAAAA5eOlKqAAAAAAAAAAFwsW257Dqf4izJFYvWm1ru5zV1KeGIw1rEU9G5Gf5etq9XanOmW1dF/iVDaV1PbF0Emzlf7bl/MvR/Vq7ysYzQl2181r5o+/8AfpyS1jHUV7q90/ZnbV5ScpuxSDb6oAAAAAAAAAAAAAAAAAAAAAAAAA5eOlKqAAAAAB9ENE+ejlq40+iLkctd3zFVG/1RTCq7TTXTRPXOeXozi3M0zVHVD5zNgAAAADItGdMqnR5yRwO5cXXE/Wn6V2tXw1dymhjNG2MTvqjKrjH74/7e2rGLuWt3XDbejGmlNpCiRwu+XL1xP1L+hdjk8NfchVMZoy/ht8xnTxj98EvZxVu71dbJCPbIAAAAAAAAAAAAAAAAAAAAAAA5eOlKqAAAAABtzQfRpKn4eTQyJ9VWj3Iq9XJ1RL4Iqcr9RVdI43oY+mY6qMv7/hM4axnh5ie3/Q1I5FavJclypqVNy7i1dfUhpjJQAAAAAKoty3p1Aicmc6L/ABJnsy6nta+eJNV9/wD9Gp3OXpfq195C4zQtq781r5Z+39enJIWMfXTur3x921rEtyC3ab59mSI5OtNjm9zmrrQq+Iwt7D1dG5Tl+Etbu0XIzplcTXegAAAAAAAAAAAAAAAAAAAADl46UqoAAAAPajpnVtYykg6Uj2sb4uVET+5jcri3RNdXVEZsqKZqqimO10pQ0raKjjpIEubGxrE8GoiIc6uVzcrmurrnes9NMUxEQ0V8RLM/lelszGpc2RfnN8JL1d/65afYu2ir/vcLTPbG6fT+skBjbfQuz9d7GiRaoAAAAAAD2o6t9DUJUUb3MemxzVVq+F6dRhct0XKejXGcMqK6qJzpldedlaqaqubOpUtI+zl3fXhK/wD6zP4n+ea6aJ9ocBOVvHWY/wDlEfmP3HJFdLa5F11c2dSnXasRarmi5nEx2Sv1nAaNvURct0U1Uz1TG+FOd1dxc2dTz9/d7z1+FYLwo5HO6u4ubOo9/d7x8KwXhRyOd1dxc2dR7+73j4VgvCjkc7q7i5s6j393vHwrBeFHI53V3FzZ1Hv7vePhWC8KORzuruLmzqPf3e8fCsF4UcjndXcXNnUe/u94+FYLwo5HO6u4ubOo9/d7x8KwXhRyOd1dxc2dR7+73j4VgvCjkc7q7i5s6j393vHwrBeFHI53V3FzZ1Hv7vePhWC8KORzuruLmzqPf3e8fCsF4UcjndXcXNnUe/u94+FYLwo5HO6u4ubOo9/d7x8KwXhRyOd1dxc2dR7+73j4VgvCjkc7q7i5s6j393vHwrBeFHI53V3FzZ1Hv7vePhWC8KOSznZXBgABnuhqWVa6to7XpkimXUjvmzIx6917/pd3L9l13EHj/iNnOu1XnT5RnH23+aSw04a58tVOU+rOsO7O4ZfNm/zIT4zje/8AaP4b2p2O6+mztCaGza1lbRQcl7FvavzJHXLcqX3OcqdZ53dKYu7RNFde6fpH8M6MLZonpU072Qmg91ntvRilt6VstqxctzEVqLyns1Lru+hUv+5t4fHYjDxMWqson6RP5iXlcsW7n/aM1tw7s7hl82b/ADNj4zje/wDaP4eWp2O6x3Syy7H0bi5MtPy5lS9sTZpb+5XLyvpb3r9kUkMDf0nipzivKnjlH23b2vfowtmN9O/g1dUSJLMr42IxFXU1quVE7kVyqv7qWamJiMpnP/fTJEVTEznEZPM+vgAAAAAFb+pTTxmj8PjKejepz4T2x5SkNHaVxeAr6eHry4x1xPnH76+EqK2/olG0j7NYjD512fnp/wDaPTt9OUOl6J9rsJi8rd//AI6/r/1nyns8p5ygVpbQAAAAAAAAAAAAAAAAAmdqfncAAAM60N+Iclk8mjtflSw7EdtexO6/pN7l1p1bLiFx+h6L2ddrdV9p/j/eaQw2Oqo+WvfDcFFVsr6RtXRuRzHpe1ydaFSuW6rdU0VxlMJmmqKozh7mD6Aaz0z+JKQq6h0dVFdrR0ypeib0jRdq/iXVuv2lj0foWasrmI6uH8/x+EZicfEfLb5tWzSunlWWdyuc5b1c5VVVVetVXWqlmppimMojKETMzM5ygfXwAAAAAAAAJ3DPIiJmcoVcuq520oXtDitGXZmLUZ3O9Tuj14+nN1H2VwemLNMTfq6Nrspq31end9f/AM9rzKku4AAAAAAAAAAAAAAAAmdqfncAAAPSmgdVVLKeBL3Pc1jU/E5URE/dTGuuKKZqnqje+00zVVEQ6Us6jbZ9nx0UPRjY1ieDURLznd25Nyua565nNZ6KYppimOx7ukRr0Y5URVvuS/Wt225DDKcs2WaR8HP+n1mfyrSueFqXNe75rfCTWt3ci8pP0l70Zf8AfYWmrtjdPp/SvYy30Ls/Xex432sAAAAAAAAVuu6RE6R01hcFuqnOrhHX68PX0iU9on2dxukZiqmOjR3p6vTtn03cZhFXbih6R03isb8tU9GnhHV68fx9HTdFezuC0dEVUR0q+9PX6dkem/jMokOnQAAAAAAAAAAAAAAAAAmdqfncAAAMw+Fdmfx+lbZ3p9MDVkX83RYnjet/6SJ01f8Ad4aaY66t37n/AH1buAt9K7nwbB0x08isBFpaS6Wo/wCN/wBLO+RU6/wpr8L7yBwGibmJ+erdT958v5/KRxGMotbo3y09aFtz2jaX8xqpXLKi3tci8nkXbEZd0UTuLbawtm1b93TT8v58+KGrvXK6ulM72xtDfiUk3JotI1RrtiTbGr/2J1L+JNXh11/H6EmnOvD744dvp/H5SeGx8VfLc5o/GWzklpae14ddyrE5U13td9TFv3Jc7MNAXsqq7M+f6n/fR80lbzpiuPJqss6IAAAAAAuFjWJPbdR8izInPVNq7Gt/M5dSHhiMVaw9PSuTl+Z8nrasV3Zyphf8N6+7VEzzGepTdI6bxl/OjDx0KeOfzT/HpzXfROA0NhsrmJq95Xwynox6dvryRw2tBdsTPMb6lYnC3pnOVxj2g0fG6Kp5SYa1/ZM8xvqfNUu8DaHAd6eUmGtf2TPMb6jVLvA2hwHenlJhrX9kzzG+o1S7wNocB3p5SYa1/ZM8xvqNUu8DaHAd6eUmGtf2TPMb6jVLvA2hwHenlJhrX9kzzG+o1S7wNocB3p5SYa1/ZM8xvqNUu8DaHAd6eUmGtf2TPMb6jVLvA2hwHenlJhrX9kzzG+o1S7wNocB3p5SYa1/ZM8xvqNUu8DaHAd6eUmGtf2TPMb6jVLvA2hwHenlJhrX9kzzG+o1S7wNocB3p5SYa1/ZM8xvqNUu8DaHAd6eUmGtf2TPMb6jVLvA2hwHenlJhrX9kzzG+o1S7wNocB3p5SYa1/ZM8xvqNUu8DaHAd6eUmGtf2TPMb6jVLvA2hwHenlLEjsLiQAAAXeytIZbIsyWks1eQ6ZU5cidLktS5rGr1bXLft19V2vVvYO3euU13N8U9UdmfGXvbxFVuiaae3tWhVvW9TaeAAAvFLpFLFYkljTr8yB6amuX/TciorXMXqS9EvbsXXsvvNWvB25vU3qd1UfePr/L3pxFUUTbnfErObTwAAAD1paZ9ZUJT0jHPe7UjWoqqv2Qxrrpop6VU5Q+001VTlTDZOi/wuV11TpG65NvyWLr8HvT+zf3K9jNOxHy4ePWf1H88kpY0f23OTZlFRx0FMlNRMaxjdjWpcn9OvvK3cuV3KulXOcpOmmmmMqYe5gyAAAAAAAAAAAAAAAAAAAAAcvHSlVAAAAAAAAAAAAAzXRf4c1FrXT2jfBFt1p9bk/Cxdni79lIfGaZs2flt/NV9uf8c2/YwFde+vdH3bYsHR+nsCn+VZsaNv6Tl1ud+Zy6/ts7irYnGXsRVncn07IS1qzRbjKmF0NZ6gAAAAAAAAAAAAAAAAAAAAAADl46UqoAAAAAAAAAAX7RrRGp0iejqNnJjv1yv1N77uty9yfe40cXpCxho+ec54R1/02bGFuXerqbb0X0GptH7pkT5syf7j02L+Buxv9V7yq4zSl/E/L1U8I/fH/bkvYwlu1v654soI1tAAAAAAAAAAAAAAAAAAAAAAAAAA5eOlKqAAAAAAAAfbZFkzWzVfw1mxue7ru2NTe5y6kTxPG/iLVinpXJyj/dT0t2q7k5Uw2pov8MoqG6otxUmk28hP9NPG/W773J3FZxmnLlz5bPyxx7f6/wBvS1jAUUb698/ZnzGoxiMYiIiJciJqRETqRCCmZmc5SCR8AAAAAAAAAAAAAAAAAAAAAAAAAAAOXjpSqgAAAAADGuumimaqpyiO2d0M7duu5VFFETMz1RG+VVVG95UtI+1NFGdGFjOeM9XpHb+PNetE+xVyvK5jZ6Md2Ov1nqjyjOfJk9n6f1VmUyU1ntgjYnU2NE+669a966yp3dJYi7V0rlWcrXR7M6PojKmJ5vpxPrt8WT3PLXLrL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MxPrt8WT3GuXTZzA8J5mJ9dviye41y6bOYHhPNhx2BxUAAAAFdnSIHSPtDhcJnRR89fCOqPOf1H2WjRHspjMblXc+SjjPXPlH7nKOGaKuvS4oeP0pisbVndq3dkRuiP9xnN0zRuhsHo6nKxTv7ZnfVPr+oyj6IkelAAAAAAAAAAAAAAAAAAAAAAAAAAAAAAAAmdqfncAAVu61I/H6UwuCpzu1b+yI3zP+4zkltGaExmkav8Ahp+XtqndTH8+UZyorv8AiUTSPtDisXnRT8lHCOufOf1GUebpmifZbBYDKuqOnXxnqjyj9znP1hAgFmAAAAAAAAAAAAAAAAAAAAAAAAAAAAAAAAAAmdqfndVEvPHEYmzh6PeXaso+v+/DZwmDxGLue7sUTVV9P32R5yorrthStJe1NyvOjCx0Y4z1+nD8+TouifYu1ayuY2elPdj/AKx5z1z9o80VW/aVKuuquqaqpzmeK8UUU0UxTRGUR1RG6FDFkAAAAAAAAAAAAAAAAAAAAAAAAAAAAAAAAAAA9F+lblOgaT9prdiZtYeOlVG7OeqP3P2jzcu0N7HXcREXsXV0aJ3xEb5mPPqj7z5IKt5R8Ti7+Jr6d6rOf91cPR0fB4LD4O37uxRFMfTt856585UNdtAAAAAAAAAAAAAAAAAAAAAAAAAAAAAAAAAAAAAD/9k="/>
          <p:cNvSpPr>
            <a:spLocks noChangeAspect="1" noChangeArrowheads="1"/>
          </p:cNvSpPr>
          <p:nvPr/>
        </p:nvSpPr>
        <p:spPr bwMode="auto">
          <a:xfrm>
            <a:off x="0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Bandera de Puerto Rico">
            <a:hlinkClick r:id="rId8" tooltip="Bandera de Puerto Rico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609600"/>
            <a:ext cx="1104041" cy="734188"/>
          </a:xfrm>
          <a:prstGeom prst="rect">
            <a:avLst/>
          </a:prstGeom>
          <a:noFill/>
        </p:spPr>
      </p:pic>
      <p:sp>
        <p:nvSpPr>
          <p:cNvPr id="146" name="Oval 108"/>
          <p:cNvSpPr>
            <a:spLocks noChangeArrowheads="1"/>
          </p:cNvSpPr>
          <p:nvPr/>
        </p:nvSpPr>
        <p:spPr bwMode="auto">
          <a:xfrm>
            <a:off x="3579812" y="2438400"/>
            <a:ext cx="153988" cy="138113"/>
          </a:xfrm>
          <a:prstGeom prst="ellipse">
            <a:avLst/>
          </a:prstGeom>
          <a:solidFill>
            <a:srgbClr val="0000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128" name="Picture 127" descr="descargando Reciclaje Guaynab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4953000"/>
            <a:ext cx="1981200" cy="148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09696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s-PR" dirty="0" smtClean="0"/>
              <a:t>Caracterización de los residuos en PR</a:t>
            </a:r>
            <a:endParaRPr lang="es-P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143000"/>
          <a:ext cx="762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 rot="555983">
            <a:off x="5163948" y="2550221"/>
            <a:ext cx="2910365" cy="160020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Realidad actual del problema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s-PR" dirty="0" smtClean="0"/>
              <a:t>Se estima que un 19% de lo que llega a los vertederos son fibras, lo que equivaldría  en teoría a 1,900 toneladas diarias (Wheran,2003)</a:t>
            </a:r>
          </a:p>
          <a:p>
            <a:r>
              <a:rPr lang="es-PR" dirty="0" smtClean="0"/>
              <a:t>Las fuentes mayores son la industria, el comercio y las oficinas gubernamentales</a:t>
            </a:r>
          </a:p>
          <a:p>
            <a:r>
              <a:rPr lang="es-PR" dirty="0" smtClean="0"/>
              <a:t>Reciclables en el hogar más de un 50% es plástico #1 Y #2</a:t>
            </a:r>
          </a:p>
          <a:p>
            <a:r>
              <a:rPr lang="es-PR" dirty="0" smtClean="0"/>
              <a:t>Ausencia de cobro por la basura desalienta actividades de desvío, tanto en el comercio como en los hogares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Principales industriales del reciclaje </a:t>
            </a:r>
            <a:endParaRPr lang="es-PR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181600" cy="155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Image result for reciclaje del nor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reciclajedelnorte.com/wp-content/themes/rdn/rdn/images/logo-max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53000"/>
            <a:ext cx="3723072" cy="135255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2896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Image result for ifco recycling"/>
          <p:cNvPicPr>
            <a:picLocks noChangeAspect="1" noChangeArrowheads="1"/>
          </p:cNvPicPr>
          <p:nvPr/>
        </p:nvPicPr>
        <p:blipFill>
          <a:blip r:embed="rId5" cstate="print"/>
          <a:srcRect l="15673" t="56195" r="19592"/>
          <a:stretch>
            <a:fillRect/>
          </a:stretch>
        </p:blipFill>
        <p:spPr bwMode="auto">
          <a:xfrm>
            <a:off x="1524000" y="4038600"/>
            <a:ext cx="2367673" cy="134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Datos de la industria </a:t>
            </a:r>
            <a:r>
              <a:rPr lang="es-PR" sz="2800" dirty="0" smtClean="0"/>
              <a:t>(no validados)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s-PR" dirty="0" smtClean="0"/>
              <a:t>La mayor generación de cartón corrugado proviene del comercio al </a:t>
            </a:r>
            <a:r>
              <a:rPr lang="es-PR" dirty="0" err="1" smtClean="0"/>
              <a:t>detal</a:t>
            </a:r>
            <a:endParaRPr lang="es-PR" dirty="0" smtClean="0"/>
          </a:p>
          <a:p>
            <a:r>
              <a:rPr lang="es-PR" dirty="0" smtClean="0"/>
              <a:t>Limitaciones de espacio para almacenaje</a:t>
            </a:r>
          </a:p>
          <a:p>
            <a:r>
              <a:rPr lang="es-PR" dirty="0" smtClean="0"/>
              <a:t>Falta de fiscalización </a:t>
            </a:r>
          </a:p>
          <a:p>
            <a:r>
              <a:rPr lang="es-PR" dirty="0" smtClean="0"/>
              <a:t>Se pierde mucho material por contaminación con alimentos, por humedad y por presencia de plástico LDPE</a:t>
            </a:r>
          </a:p>
          <a:p>
            <a:r>
              <a:rPr lang="es-PR" dirty="0" smtClean="0"/>
              <a:t>El sector industrial alcanza porcentajes de desvío y reciclaje altos</a:t>
            </a:r>
          </a:p>
          <a:p>
            <a:endParaRPr lang="es-PR" dirty="0" smtClean="0"/>
          </a:p>
          <a:p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240716"/>
          </a:xfrm>
        </p:spPr>
        <p:txBody>
          <a:bodyPr/>
          <a:lstStyle/>
          <a:p>
            <a:r>
              <a:rPr lang="es-PR" dirty="0" smtClean="0"/>
              <a:t>Áreas de oportunidad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3276600"/>
          </a:xfrm>
        </p:spPr>
        <p:txBody>
          <a:bodyPr>
            <a:normAutofit lnSpcReduction="10000"/>
          </a:bodyPr>
          <a:lstStyle/>
          <a:p>
            <a:r>
              <a:rPr lang="es-PR" dirty="0" smtClean="0"/>
              <a:t>Legislación y ordenanzas</a:t>
            </a:r>
          </a:p>
          <a:p>
            <a:r>
              <a:rPr lang="es-PR" dirty="0" smtClean="0"/>
              <a:t>Mayor fiscalización, visitas e inspecciones </a:t>
            </a:r>
          </a:p>
          <a:p>
            <a:r>
              <a:rPr lang="es-PR" dirty="0" smtClean="0"/>
              <a:t>Adiestramientos a los generadores sobre el manejo y la calidad</a:t>
            </a:r>
          </a:p>
          <a:p>
            <a:r>
              <a:rPr lang="en-US" dirty="0" smtClean="0"/>
              <a:t>Pay as you throw</a:t>
            </a:r>
          </a:p>
          <a:p>
            <a:r>
              <a:rPr lang="es-PR" dirty="0" smtClean="0"/>
              <a:t>Mas educación </a:t>
            </a:r>
            <a:endParaRPr lang="es-PR" dirty="0"/>
          </a:p>
        </p:txBody>
      </p:sp>
      <p:pic>
        <p:nvPicPr>
          <p:cNvPr id="4" name="Picture 6" descr="C:\Users\mmarrero\AppData\Local\Microsoft\Windows\Temporary Internet Files\Content.IE5\AIIK5FAL\MC91021633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962400"/>
            <a:ext cx="1590479" cy="149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32073"/>
            <a:ext cx="5722938" cy="17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381000" y="1600200"/>
            <a:ext cx="83820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Gracias!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4797425"/>
            <a:ext cx="76327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Agro. Maribelle Marrero Vázquez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SWANA Certified Recycling System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Manager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(787)273-7639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mmarrero@conwastepr.com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291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Reciclaje de papel y cartón en Puerto Rico  Agro. Maribelle Marrero Vázquez Vice Presidenta Asuntos Gubernamentales Noviembre 2016</vt:lpstr>
      <vt:lpstr>¿Quienes somos?</vt:lpstr>
      <vt:lpstr>Perfil de la Empresa Localidades de Servicio en Puerto Rico</vt:lpstr>
      <vt:lpstr>Caracterización de los residuos en PR</vt:lpstr>
      <vt:lpstr>Realidad actual del problema</vt:lpstr>
      <vt:lpstr>Principales industriales del reciclaje </vt:lpstr>
      <vt:lpstr>Datos de la industria (no validados)</vt:lpstr>
      <vt:lpstr>Áreas de oportunidad</vt:lpstr>
      <vt:lpstr>Gracias!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mmarrero</dc:creator>
  <cp:lastModifiedBy>Sala de Investigacion</cp:lastModifiedBy>
  <cp:revision>21</cp:revision>
  <dcterms:created xsi:type="dcterms:W3CDTF">2016-11-30T13:50:18Z</dcterms:created>
  <dcterms:modified xsi:type="dcterms:W3CDTF">2016-12-01T15:03:16Z</dcterms:modified>
</cp:coreProperties>
</file>