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21"/>
  </p:notesMasterIdLst>
  <p:handoutMasterIdLst>
    <p:handoutMasterId r:id="rId22"/>
  </p:handoutMasterIdLst>
  <p:sldIdLst>
    <p:sldId id="289" r:id="rId2"/>
    <p:sldId id="298" r:id="rId3"/>
    <p:sldId id="299" r:id="rId4"/>
    <p:sldId id="320" r:id="rId5"/>
    <p:sldId id="300" r:id="rId6"/>
    <p:sldId id="301" r:id="rId7"/>
    <p:sldId id="302" r:id="rId8"/>
    <p:sldId id="303" r:id="rId9"/>
    <p:sldId id="307" r:id="rId10"/>
    <p:sldId id="313" r:id="rId11"/>
    <p:sldId id="297" r:id="rId12"/>
    <p:sldId id="310" r:id="rId13"/>
    <p:sldId id="316" r:id="rId14"/>
    <p:sldId id="314" r:id="rId15"/>
    <p:sldId id="319" r:id="rId16"/>
    <p:sldId id="317" r:id="rId17"/>
    <p:sldId id="318" r:id="rId18"/>
    <p:sldId id="312" r:id="rId19"/>
    <p:sldId id="321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6325491-F09D-9F4F-A248-FE90C9C85402}">
          <p14:sldIdLst/>
        </p14:section>
        <p14:section name="Untitled Section" id="{680414FC-8494-4141-96E1-27FB453F8F22}">
          <p14:sldIdLst>
            <p14:sldId id="289"/>
            <p14:sldId id="298"/>
            <p14:sldId id="299"/>
            <p14:sldId id="320"/>
            <p14:sldId id="300"/>
            <p14:sldId id="301"/>
          </p14:sldIdLst>
        </p14:section>
        <p14:section name="Untitled Section" id="{F0B8690C-52B1-BA43-BBE7-F95D517E8B2D}">
          <p14:sldIdLst>
            <p14:sldId id="302"/>
            <p14:sldId id="303"/>
            <p14:sldId id="307"/>
            <p14:sldId id="313"/>
            <p14:sldId id="297"/>
            <p14:sldId id="310"/>
            <p14:sldId id="316"/>
            <p14:sldId id="314"/>
            <p14:sldId id="319"/>
            <p14:sldId id="317"/>
            <p14:sldId id="318"/>
            <p14:sldId id="312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86"/>
    <p:restoredTop sz="83717" autoAdjust="0"/>
  </p:normalViewPr>
  <p:slideViewPr>
    <p:cSldViewPr snapToGrid="0" snapToObjects="1">
      <p:cViewPr varScale="1">
        <p:scale>
          <a:sx n="80" d="100"/>
          <a:sy n="80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A4808-5E00-4EB5-A131-8FC8DF68CF49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AC713-8342-41FC-84B7-0332579CD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2DB8-E02A-43CC-8406-1C022B68C114}" type="datetimeFigureOut">
              <a:rPr lang="es-PR" smtClean="0"/>
              <a:t>05/18/18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775D-7EEB-43D6-9455-0D42909659A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0693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81001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12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22467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USTED VA A TENER</a:t>
            </a:r>
            <a:r>
              <a:rPr lang="en-US" baseline="0" dirty="0" smtClean="0"/>
              <a:t> UNOS REQUISITOS ADICIONALES RELACIONADOS A LA SUPERFICIE DE COMPOSTAJE PARA PREVENIR INFILTRACION DE LIXIVIADOS AL SUELO O DESCARGAS DE LIXIVIADOS A  CUERPOS DE AGUA.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13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91639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usted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compostaje</a:t>
            </a:r>
            <a:r>
              <a:rPr lang="en-US" baseline="0" dirty="0" smtClean="0"/>
              <a:t> de material </a:t>
            </a:r>
            <a:r>
              <a:rPr lang="en-US" baseline="0" dirty="0" err="1" smtClean="0"/>
              <a:t>vegetativo</a:t>
            </a:r>
            <a:r>
              <a:rPr lang="en-US" baseline="0" dirty="0" smtClean="0"/>
              <a:t> que </a:t>
            </a:r>
            <a:r>
              <a:rPr lang="en-US" baseline="0" dirty="0" err="1" smtClean="0"/>
              <a:t>exceda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capacidad</a:t>
            </a:r>
            <a:r>
              <a:rPr lang="en-US" baseline="0" dirty="0" smtClean="0"/>
              <a:t> maxima las 10,000 </a:t>
            </a:r>
            <a:r>
              <a:rPr lang="en-US" baseline="0" dirty="0" err="1" smtClean="0"/>
              <a:t>yardas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cubicas</a:t>
            </a:r>
            <a:r>
              <a:rPr lang="en-US" baseline="0" dirty="0" smtClean="0"/>
              <a:t>, o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operacion</a:t>
            </a:r>
            <a:r>
              <a:rPr lang="en-US" baseline="0" dirty="0" smtClean="0"/>
              <a:t> que </a:t>
            </a:r>
            <a:r>
              <a:rPr lang="en-US" baseline="0" dirty="0" err="1" smtClean="0"/>
              <a:t>incluye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restos</a:t>
            </a:r>
            <a:r>
              <a:rPr lang="en-US" baseline="0" dirty="0" smtClean="0"/>
              <a:t> de comida o </a:t>
            </a:r>
            <a:r>
              <a:rPr lang="en-US" baseline="0" dirty="0" err="1" smtClean="0"/>
              <a:t>estiercol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usted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tendra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requisitos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adicionales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cuanto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manejo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escorrentias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lixiviados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14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02193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15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545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Manejo, </a:t>
            </a:r>
            <a:r>
              <a:rPr lang="es-ES_tradnl" dirty="0" err="1" smtClean="0"/>
              <a:t>transportación</a:t>
            </a:r>
            <a:r>
              <a:rPr lang="es-ES_tradnl" dirty="0" smtClean="0"/>
              <a:t> y </a:t>
            </a:r>
            <a:r>
              <a:rPr lang="es-ES_tradnl" dirty="0" err="1" smtClean="0"/>
              <a:t>disposición</a:t>
            </a:r>
            <a:r>
              <a:rPr lang="es-ES_tradnl" dirty="0" smtClean="0"/>
              <a:t> de desperdicios </a:t>
            </a:r>
            <a:r>
              <a:rPr lang="es-ES_tradnl" dirty="0" err="1" smtClean="0"/>
              <a:t>sólidos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a) Adoptar, promulgar, enmendar y derogar reglas y reglamentos para la </a:t>
            </a:r>
            <a:r>
              <a:rPr lang="es-ES_tradnl" dirty="0" err="1" smtClean="0"/>
              <a:t>disposición</a:t>
            </a:r>
            <a:r>
              <a:rPr lang="es-ES_tradnl" dirty="0" smtClean="0"/>
              <a:t> de desperdicios </a:t>
            </a:r>
            <a:r>
              <a:rPr lang="es-ES_tradnl" dirty="0" err="1" smtClean="0"/>
              <a:t>sólidos</a:t>
            </a:r>
            <a:r>
              <a:rPr lang="es-ES_tradnl" dirty="0" smtClean="0"/>
              <a:t> y para fijar los sitios y </a:t>
            </a:r>
            <a:r>
              <a:rPr lang="es-ES_tradnl" dirty="0" err="1" smtClean="0"/>
              <a:t>métodos</a:t>
            </a:r>
            <a:r>
              <a:rPr lang="es-ES_tradnl" dirty="0" smtClean="0"/>
              <a:t> para la </a:t>
            </a:r>
            <a:r>
              <a:rPr lang="es-ES_tradnl" dirty="0" err="1" smtClean="0"/>
              <a:t>disposición</a:t>
            </a:r>
            <a:r>
              <a:rPr lang="es-ES_tradnl" dirty="0" smtClean="0"/>
              <a:t> de estos desperdicios</a:t>
            </a:r>
          </a:p>
          <a:p>
            <a:endParaRPr lang="es-ES_tradnl" dirty="0" smtClean="0"/>
          </a:p>
          <a:p>
            <a:pPr lvl="2"/>
            <a:r>
              <a:rPr lang="es-ES_tradnl" dirty="0" smtClean="0"/>
              <a:t>Confiere autoridad a la Junta de Calidad para:</a:t>
            </a:r>
          </a:p>
          <a:p>
            <a:pPr lvl="3"/>
            <a:r>
              <a:rPr lang="es-ES_tradnl" dirty="0" smtClean="0"/>
              <a:t>Reglamentar las instalaciones de recuperación y reciclaje de desperdicios sólidos.</a:t>
            </a:r>
          </a:p>
          <a:p>
            <a:pPr lvl="3"/>
            <a:r>
              <a:rPr lang="en-US" dirty="0" smtClean="0"/>
              <a:t>V</a:t>
            </a:r>
            <a:r>
              <a:rPr lang="es-ES_tradnl" dirty="0" err="1" smtClean="0"/>
              <a:t>elar</a:t>
            </a:r>
            <a:r>
              <a:rPr lang="es-ES_tradnl" dirty="0" smtClean="0"/>
              <a:t> porque las instalaciones que se desarrollen y los servicios que se presten cumplan con todas las leyes y reglamentos aplicables.</a:t>
            </a:r>
          </a:p>
          <a:p>
            <a:pPr lvl="3"/>
            <a:r>
              <a:rPr lang="en-US" dirty="0" smtClean="0"/>
              <a:t>I</a:t>
            </a:r>
            <a:r>
              <a:rPr lang="es-ES_tradnl" dirty="0" err="1" smtClean="0"/>
              <a:t>mponer</a:t>
            </a:r>
            <a:r>
              <a:rPr lang="es-ES_tradnl" dirty="0" smtClean="0"/>
              <a:t> multas y penalidades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3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3182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comunes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operacion</a:t>
            </a:r>
            <a:r>
              <a:rPr lang="en-US" dirty="0" smtClean="0"/>
              <a:t> </a:t>
            </a:r>
            <a:r>
              <a:rPr lang="en-US" dirty="0" err="1" smtClean="0"/>
              <a:t>inadecuada</a:t>
            </a:r>
            <a:r>
              <a:rPr lang="en-US" dirty="0" smtClean="0"/>
              <a:t>:</a:t>
            </a:r>
          </a:p>
          <a:p>
            <a:pPr marL="457200" lvl="1" indent="-457200"/>
            <a:r>
              <a:rPr lang="en-US" dirty="0" err="1" smtClean="0"/>
              <a:t>Olores</a:t>
            </a:r>
            <a:r>
              <a:rPr lang="en-US" dirty="0" smtClean="0"/>
              <a:t> </a:t>
            </a:r>
            <a:r>
              <a:rPr lang="en-US" dirty="0" err="1" smtClean="0"/>
              <a:t>objetables</a:t>
            </a:r>
            <a:endParaRPr lang="en-US" dirty="0" smtClean="0"/>
          </a:p>
          <a:p>
            <a:pPr marL="457200" lvl="1" indent="-457200"/>
            <a:r>
              <a:rPr lang="en-US" dirty="0" err="1" smtClean="0"/>
              <a:t>Contaminacion</a:t>
            </a:r>
            <a:r>
              <a:rPr lang="en-US" dirty="0" smtClean="0"/>
              <a:t> de </a:t>
            </a:r>
            <a:r>
              <a:rPr lang="en-US" dirty="0" err="1" smtClean="0"/>
              <a:t>aguas</a:t>
            </a:r>
            <a:r>
              <a:rPr lang="en-US" dirty="0" smtClean="0"/>
              <a:t> </a:t>
            </a:r>
            <a:r>
              <a:rPr lang="en-US" dirty="0" err="1" smtClean="0"/>
              <a:t>superficiales</a:t>
            </a:r>
            <a:r>
              <a:rPr lang="en-US" dirty="0" smtClean="0"/>
              <a:t> y </a:t>
            </a:r>
            <a:r>
              <a:rPr lang="en-US" dirty="0" err="1" smtClean="0"/>
              <a:t>subterraneas</a:t>
            </a:r>
            <a:endParaRPr lang="en-US" dirty="0" smtClean="0"/>
          </a:p>
          <a:p>
            <a:pPr marL="457200" lvl="1" indent="-457200"/>
            <a:r>
              <a:rPr lang="en-US" dirty="0" err="1" smtClean="0"/>
              <a:t>Propagacion</a:t>
            </a:r>
            <a:r>
              <a:rPr lang="en-US" dirty="0" smtClean="0"/>
              <a:t> de </a:t>
            </a:r>
            <a:r>
              <a:rPr lang="en-US" dirty="0" err="1" smtClean="0"/>
              <a:t>vectores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4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8293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Propósito</a:t>
            </a:r>
            <a:r>
              <a:rPr lang="en-US" dirty="0" smtClean="0"/>
              <a:t> general del </a:t>
            </a:r>
            <a:r>
              <a:rPr lang="en-US" dirty="0" err="1" smtClean="0"/>
              <a:t>reglamento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regular las </a:t>
            </a:r>
            <a:r>
              <a:rPr lang="en-US" dirty="0" err="1" smtClean="0"/>
              <a:t>instalaciones</a:t>
            </a:r>
            <a:r>
              <a:rPr lang="en-US" dirty="0" smtClean="0"/>
              <a:t> y/o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al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compostaje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5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2232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refiero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alcance</a:t>
            </a:r>
            <a:r>
              <a:rPr lang="en-US" baseline="0" dirty="0" smtClean="0"/>
              <a:t>, me </a:t>
            </a:r>
            <a:r>
              <a:rPr lang="en-US" baseline="0" dirty="0" err="1" smtClean="0"/>
              <a:t>refiero</a:t>
            </a:r>
            <a:r>
              <a:rPr lang="en-US" baseline="0" dirty="0" smtClean="0"/>
              <a:t> hasta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verdad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reglamento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jurisdiccion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actividades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caen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bajo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ambito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reglamento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quiero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confundan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luego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actividades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excluidas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permiso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son dos </a:t>
            </a:r>
            <a:r>
              <a:rPr lang="en-US" baseline="0" dirty="0" err="1" smtClean="0"/>
              <a:t>cosas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distintas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refiriendo</a:t>
            </a:r>
            <a:r>
              <a:rPr lang="en-US" baseline="0" dirty="0" smtClean="0"/>
              <a:t> mas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ambito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aplibilidad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Regla</a:t>
            </a:r>
            <a:r>
              <a:rPr lang="en-US" baseline="0" dirty="0" smtClean="0"/>
              <a:t> 5 del </a:t>
            </a:r>
            <a:r>
              <a:rPr lang="en-US" baseline="0" dirty="0" err="1" smtClean="0"/>
              <a:t>Reglamento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7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35062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ESTO NO QUIERE DECIR QUE EL COMPOSTAJE DE ESTOS</a:t>
            </a:r>
            <a:r>
              <a:rPr lang="en-US" baseline="0" dirty="0" smtClean="0"/>
              <a:t> MATERIALES ESTA PROHIBIDO O QUE NO ESTA REGULADO. CUALQUIER TIPO DE MANEJO DE UN DESPERDICIO PUEDE ESTAR SUJETO AL REGLAMENTO PARA EL MANEJO DE LOS DESPERDICIOS SOLIDOS. </a:t>
            </a:r>
          </a:p>
          <a:p>
            <a:r>
              <a:rPr lang="en-US" baseline="0" dirty="0" smtClean="0"/>
              <a:t>EN EL CASO DE LOS ANIMALES MUERTOS, TAMBIEN DEBE CONSULTARSE EL REGLAMENTO DE EMPRESAS PECUARIAS.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8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09821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 BIEN IMPORTANTE RECORDAR QUE ESTAS OPERACIONES</a:t>
            </a:r>
            <a:r>
              <a:rPr lang="en-US" baseline="0" dirty="0" smtClean="0"/>
              <a:t> AUNQUE ESTAN EXENTAS DE PERMISOS, DEBEN OPERAR DE FORMA ORDENADA, QUE SU OPERACION NO CONSITTUYA ESTORBO O QUE CREE ALGUNA SITUACION O CONDICIONES 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9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1005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10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14929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1200" b="1" dirty="0" err="1" smtClean="0"/>
              <a:t>Instalaciones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excluidas</a:t>
            </a:r>
            <a:r>
              <a:rPr lang="en-US" sz="1200" b="1" dirty="0" smtClean="0"/>
              <a:t> </a:t>
            </a:r>
            <a:r>
              <a:rPr lang="en-US" sz="1200" dirty="0" smtClean="0"/>
              <a:t>del </a:t>
            </a:r>
            <a:r>
              <a:rPr lang="en-US" sz="1200" dirty="0" err="1" smtClean="0"/>
              <a:t>requisito</a:t>
            </a:r>
            <a:r>
              <a:rPr lang="en-US" sz="1200" dirty="0" smtClean="0"/>
              <a:t> de </a:t>
            </a:r>
            <a:r>
              <a:rPr lang="en-US" sz="1200" dirty="0" err="1" smtClean="0"/>
              <a:t>obtener</a:t>
            </a:r>
            <a:r>
              <a:rPr lang="en-US" sz="1200" dirty="0" smtClean="0"/>
              <a:t> un </a:t>
            </a:r>
            <a:r>
              <a:rPr lang="en-US" sz="1200" dirty="0" err="1" smtClean="0"/>
              <a:t>permiso</a:t>
            </a:r>
            <a:r>
              <a:rPr lang="en-US" sz="1200" dirty="0" smtClean="0"/>
              <a:t>- </a:t>
            </a:r>
            <a:r>
              <a:rPr lang="en-US" sz="1200" dirty="0" err="1" smtClean="0"/>
              <a:t>Regla</a:t>
            </a:r>
            <a:r>
              <a:rPr lang="en-US" sz="1200" dirty="0" smtClean="0"/>
              <a:t> 19</a:t>
            </a:r>
          </a:p>
          <a:p>
            <a:pPr>
              <a:buFont typeface="Wingdings" charset="2"/>
              <a:buChar char="v"/>
            </a:pPr>
            <a:r>
              <a:rPr lang="en-US" sz="1200" dirty="0" err="1" smtClean="0"/>
              <a:t>Instalaciones</a:t>
            </a:r>
            <a:r>
              <a:rPr lang="en-US" sz="1200" dirty="0" smtClean="0"/>
              <a:t> que </a:t>
            </a:r>
            <a:r>
              <a:rPr lang="en-US" sz="1200" dirty="0" err="1" smtClean="0"/>
              <a:t>cualifican</a:t>
            </a:r>
            <a:r>
              <a:rPr lang="en-US" sz="1200" dirty="0" smtClean="0"/>
              <a:t> para un </a:t>
            </a:r>
            <a:r>
              <a:rPr lang="en-US" sz="1200" dirty="0" err="1" smtClean="0"/>
              <a:t>proceso</a:t>
            </a:r>
            <a:r>
              <a:rPr lang="en-US" sz="1200" dirty="0" smtClean="0"/>
              <a:t> de </a:t>
            </a:r>
            <a:r>
              <a:rPr lang="en-US" sz="1200" dirty="0" err="1" smtClean="0"/>
              <a:t>registro</a:t>
            </a:r>
            <a:r>
              <a:rPr lang="en-US" sz="1200" dirty="0" smtClean="0"/>
              <a:t>- </a:t>
            </a:r>
            <a:r>
              <a:rPr lang="en-US" sz="1200" b="1" dirty="0" err="1" smtClean="0"/>
              <a:t>Permiso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Registro</a:t>
            </a:r>
            <a:endParaRPr lang="en-US" sz="1200" dirty="0" smtClean="0"/>
          </a:p>
          <a:p>
            <a:pPr>
              <a:buFont typeface="Wingdings" charset="2"/>
              <a:buChar char="v"/>
            </a:pPr>
            <a:r>
              <a:rPr lang="en-US" sz="1200" dirty="0" err="1" smtClean="0"/>
              <a:t>Instalaciones</a:t>
            </a:r>
            <a:r>
              <a:rPr lang="en-US" sz="1200" dirty="0" smtClean="0"/>
              <a:t> que </a:t>
            </a:r>
            <a:r>
              <a:rPr lang="en-US" sz="1200" dirty="0" err="1" smtClean="0"/>
              <a:t>deberan</a:t>
            </a:r>
            <a:r>
              <a:rPr lang="en-US" sz="1200" dirty="0" smtClean="0"/>
              <a:t> </a:t>
            </a:r>
            <a:r>
              <a:rPr lang="en-US" sz="1200" dirty="0" err="1" smtClean="0"/>
              <a:t>pasar</a:t>
            </a:r>
            <a:r>
              <a:rPr lang="en-US" sz="1200" dirty="0" smtClean="0"/>
              <a:t> </a:t>
            </a:r>
            <a:r>
              <a:rPr lang="en-US" sz="1200" dirty="0" err="1" smtClean="0"/>
              <a:t>por</a:t>
            </a:r>
            <a:r>
              <a:rPr lang="en-US" sz="1200" dirty="0" smtClean="0"/>
              <a:t> un </a:t>
            </a:r>
            <a:r>
              <a:rPr lang="en-US" sz="1200" dirty="0" err="1" smtClean="0"/>
              <a:t>proceso</a:t>
            </a:r>
            <a:r>
              <a:rPr lang="en-US" sz="1200" dirty="0" smtClean="0"/>
              <a:t> de </a:t>
            </a:r>
            <a:r>
              <a:rPr lang="en-US" sz="1200" dirty="0" err="1" smtClean="0"/>
              <a:t>evaluacion</a:t>
            </a:r>
            <a:r>
              <a:rPr lang="en-US" sz="1200" dirty="0" smtClean="0"/>
              <a:t> mas </a:t>
            </a:r>
            <a:r>
              <a:rPr lang="en-US" sz="1200" dirty="0" err="1" smtClean="0"/>
              <a:t>riguroso</a:t>
            </a:r>
            <a:r>
              <a:rPr lang="en-US" sz="1200" dirty="0" smtClean="0"/>
              <a:t>- </a:t>
            </a:r>
            <a:r>
              <a:rPr lang="en-US" sz="1200" b="1" dirty="0" err="1" smtClean="0"/>
              <a:t>Permiso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Operación</a:t>
            </a:r>
            <a:endParaRPr lang="en-US" sz="1200" dirty="0" smtClean="0"/>
          </a:p>
          <a:p>
            <a:pPr>
              <a:buFont typeface="Wingdings" charset="2"/>
              <a:buChar char="v"/>
            </a:pPr>
            <a:r>
              <a:rPr lang="en-US" sz="1200" dirty="0" err="1" smtClean="0"/>
              <a:t>Instalaciones</a:t>
            </a:r>
            <a:r>
              <a:rPr lang="en-US" sz="1200" dirty="0" smtClean="0"/>
              <a:t> que </a:t>
            </a:r>
            <a:r>
              <a:rPr lang="en-US" sz="1200" dirty="0" err="1" smtClean="0"/>
              <a:t>deben</a:t>
            </a:r>
            <a:r>
              <a:rPr lang="en-US" sz="1200" dirty="0" smtClean="0"/>
              <a:t> </a:t>
            </a:r>
            <a:r>
              <a:rPr lang="en-US" sz="1200" dirty="0" err="1" smtClean="0"/>
              <a:t>obtener</a:t>
            </a:r>
            <a:r>
              <a:rPr lang="en-US" sz="1200" dirty="0" smtClean="0"/>
              <a:t> un </a:t>
            </a:r>
            <a:r>
              <a:rPr lang="en-US" sz="1200" dirty="0" err="1" smtClean="0"/>
              <a:t>permiso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</a:t>
            </a:r>
            <a:r>
              <a:rPr lang="en-US" sz="1200" b="1" dirty="0" err="1" smtClean="0"/>
              <a:t>Instalación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Desperdicios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Sólidos</a:t>
            </a:r>
            <a:r>
              <a:rPr lang="en-US" sz="1200" b="1" dirty="0" smtClean="0"/>
              <a:t> </a:t>
            </a:r>
            <a:r>
              <a:rPr lang="en-US" sz="1200" dirty="0" err="1" smtClean="0"/>
              <a:t>bajo</a:t>
            </a:r>
            <a:r>
              <a:rPr lang="en-US" sz="1200" dirty="0" smtClean="0"/>
              <a:t> el </a:t>
            </a:r>
            <a:r>
              <a:rPr lang="en-US" sz="1200" dirty="0" err="1" smtClean="0"/>
              <a:t>Reglamento</a:t>
            </a:r>
            <a:r>
              <a:rPr lang="en-US" sz="1200" dirty="0" smtClean="0"/>
              <a:t> para el </a:t>
            </a:r>
            <a:r>
              <a:rPr lang="en-US" sz="1200" dirty="0" err="1" smtClean="0"/>
              <a:t>Manejo</a:t>
            </a:r>
            <a:r>
              <a:rPr lang="en-US" sz="1200" dirty="0" smtClean="0"/>
              <a:t> de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Desperdicios</a:t>
            </a:r>
            <a:r>
              <a:rPr lang="en-US" sz="1200" dirty="0" smtClean="0"/>
              <a:t> </a:t>
            </a:r>
            <a:r>
              <a:rPr lang="en-US" sz="1200" dirty="0" err="1" smtClean="0"/>
              <a:t>Sólidos</a:t>
            </a:r>
            <a:r>
              <a:rPr lang="en-US" sz="1200" dirty="0" smtClean="0"/>
              <a:t> de la JCA.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775D-7EEB-43D6-9455-0D42909659A4}" type="slidenum">
              <a:rPr lang="es-PR" smtClean="0"/>
              <a:t>11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80451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4E09EE-A742-474B-A2BD-343611C92CC5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4DF699-E1E9-A34D-8B02-C12C562E97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88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REGLAMENTO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PARA EL DISEÑO Y OPERACIÓN DE INSTALACIONES DE COMPOSTAJE</a:t>
            </a:r>
            <a:endParaRPr lang="es-PR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PREPARADO POR: LCDA. PRISCILLA M. RIVERA RODRÍGUEZ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FECHA: 18 DE MAYO DE 2018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4704" y="409387"/>
            <a:ext cx="91150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accent5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1ra CUMBRE DE RECICLAJE DE ORGANICOS DE PUERTO RICO</a:t>
            </a:r>
          </a:p>
          <a:p>
            <a:pPr algn="ctr"/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20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PRESENTA:</a:t>
            </a:r>
          </a:p>
          <a:p>
            <a:pPr algn="ctr"/>
            <a:endParaRPr lang="en-US" sz="2400" dirty="0" smtClean="0"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n-US" sz="2400" dirty="0"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n-US" sz="24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CLASES DE INSTALACIONES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 fontScale="925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Instalaciones de Compostaje Clase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Material vegetativo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Residuos de cultivo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5040" y="1845735"/>
            <a:ext cx="5120640" cy="4023360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t">
            <a:normAutofit fontScale="925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Instalaciones de Compostaje Clase 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Restos de comida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Residuos agrícolas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Estiércol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s-PR" sz="2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Subproductos de la industria del procesamiento de </a:t>
            </a:r>
            <a:r>
              <a:rPr lang="es-PR" sz="2800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alimentos- requiere previa aprobación JCA</a:t>
            </a:r>
            <a:endParaRPr lang="es-PR" sz="28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0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980" y="263743"/>
            <a:ext cx="10058400" cy="1450757"/>
          </a:xfrm>
        </p:spPr>
        <p:txBody>
          <a:bodyPr>
            <a:normAutofit/>
          </a:bodyPr>
          <a:lstStyle/>
          <a:p>
            <a:r>
              <a:rPr lang="es-PR" dirty="0" smtClean="0">
                <a:solidFill>
                  <a:schemeClr val="tx1"/>
                </a:solidFill>
              </a:rPr>
              <a:t>CLASES DE INSTALACIONES</a:t>
            </a:r>
            <a:endParaRPr lang="es-PR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159723"/>
              </p:ext>
            </p:extLst>
          </p:nvPr>
        </p:nvGraphicFramePr>
        <p:xfrm>
          <a:off x="1238250" y="1885951"/>
          <a:ext cx="9803130" cy="422972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875070"/>
                <a:gridCol w="4928060"/>
              </a:tblGrid>
              <a:tr h="5490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800" cap="small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Permiso por registro</a:t>
                      </a:r>
                      <a:endParaRPr lang="es-PR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800" cap="small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Permiso de operación</a:t>
                      </a:r>
                      <a:endParaRPr lang="es-PR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03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Instalaciones Clase 1 ≤ 10,000 yardas cúbicas de material </a:t>
                      </a:r>
                      <a:r>
                        <a:rPr lang="es-PR" sz="2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compostable</a:t>
                      </a: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almacenado, en compostaje activo y la composta final </a:t>
                      </a:r>
                      <a:endParaRPr lang="es-PR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Instalaciones Clase 1 &gt; 10,000 yardas cúbicas de material </a:t>
                      </a:r>
                      <a:r>
                        <a:rPr lang="es-PR" sz="2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compostable</a:t>
                      </a: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PR" sz="2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almacenado, </a:t>
                      </a: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en compostaje activo y la composta final.</a:t>
                      </a:r>
                      <a:endParaRPr lang="es-PR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03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Instalaciones Clase 2 ≤ 5,000 yardas cúbicas de material </a:t>
                      </a:r>
                      <a:r>
                        <a:rPr lang="es-PR" sz="2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compoStable </a:t>
                      </a: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almacenado, en compostaje activo y composta final.</a:t>
                      </a:r>
                      <a:endParaRPr lang="es-PR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Instalaciones Clase 2 &gt; 5,000 yardas cúbicas de material </a:t>
                      </a:r>
                      <a:r>
                        <a:rPr lang="es-PR" sz="24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compostable</a:t>
                      </a:r>
                      <a:r>
                        <a:rPr lang="es-PR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almacenado, en compostaje activo y composta final.</a:t>
                      </a:r>
                      <a:endParaRPr lang="es-PR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9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CRITERIOS DE DISEÑO BÁSICOS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844" y="1737360"/>
            <a:ext cx="10058400" cy="4023360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Cumplimiento</a:t>
            </a:r>
            <a:r>
              <a:rPr lang="en-US" sz="2800" dirty="0" smtClean="0">
                <a:latin typeface="+mj-lt"/>
              </a:rPr>
              <a:t> con </a:t>
            </a:r>
            <a:r>
              <a:rPr lang="en-US" sz="2800" dirty="0" err="1">
                <a:latin typeface="+mj-lt"/>
              </a:rPr>
              <a:t>r</a:t>
            </a:r>
            <a:r>
              <a:rPr lang="en-US" sz="2800" dirty="0" err="1" smtClean="0">
                <a:latin typeface="+mj-lt"/>
              </a:rPr>
              <a:t>equisitos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ubicación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distancias</a:t>
            </a:r>
            <a:r>
              <a:rPr lang="en-US" sz="2800" dirty="0" smtClean="0">
                <a:latin typeface="+mj-lt"/>
              </a:rPr>
              <a:t> 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I</a:t>
            </a:r>
            <a:r>
              <a:rPr lang="en-US" sz="2800" dirty="0" err="1" smtClean="0">
                <a:latin typeface="+mj-lt"/>
              </a:rPr>
              <a:t>nfraestructura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equipo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necesario</a:t>
            </a:r>
            <a:endParaRPr lang="en-US" sz="28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/>
              <a:t>Á</a:t>
            </a:r>
            <a:r>
              <a:rPr lang="en-US" sz="2800" dirty="0" err="1" smtClean="0">
                <a:latin typeface="+mj-lt"/>
              </a:rPr>
              <a:t>reas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de </a:t>
            </a:r>
            <a:r>
              <a:rPr lang="en-US" sz="2800" dirty="0" err="1" smtClean="0">
                <a:latin typeface="+mj-lt"/>
              </a:rPr>
              <a:t>recibo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mezcla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compostaje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curación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y </a:t>
            </a:r>
            <a:r>
              <a:rPr lang="en-US" sz="2800" dirty="0" err="1">
                <a:latin typeface="+mj-lt"/>
              </a:rPr>
              <a:t>almacenamiento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claramente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definidas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capacidad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máxima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especificada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Gradientes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zanjas</a:t>
            </a:r>
            <a:r>
              <a:rPr lang="en-US" sz="2800" dirty="0">
                <a:latin typeface="+mj-lt"/>
              </a:rPr>
              <a:t> para </a:t>
            </a:r>
            <a:r>
              <a:rPr lang="en-US" sz="2800" dirty="0" err="1">
                <a:latin typeface="+mj-lt"/>
              </a:rPr>
              <a:t>evitar</a:t>
            </a:r>
            <a:r>
              <a:rPr lang="en-US" sz="2800" dirty="0">
                <a:latin typeface="+mj-lt"/>
              </a:rPr>
              <a:t> entrada de </a:t>
            </a:r>
            <a:r>
              <a:rPr lang="en-US" sz="2800" dirty="0" err="1">
                <a:latin typeface="+mj-lt"/>
              </a:rPr>
              <a:t>agua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acumulación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acuerdo</a:t>
            </a:r>
            <a:r>
              <a:rPr lang="en-US" sz="2800" dirty="0" smtClean="0">
                <a:latin typeface="+mj-lt"/>
              </a:rPr>
              <a:t> a las </a:t>
            </a:r>
            <a:r>
              <a:rPr lang="en-US" sz="2800" dirty="0" err="1" smtClean="0">
                <a:latin typeface="+mj-lt"/>
              </a:rPr>
              <a:t>particularidades</a:t>
            </a:r>
            <a:r>
              <a:rPr lang="en-US" sz="2800" dirty="0" smtClean="0">
                <a:latin typeface="+mj-lt"/>
              </a:rPr>
              <a:t> del </a:t>
            </a:r>
            <a:r>
              <a:rPr lang="en-US" sz="2800" dirty="0" err="1" smtClean="0">
                <a:latin typeface="+mj-lt"/>
              </a:rPr>
              <a:t>lugar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Suelo</a:t>
            </a:r>
            <a:r>
              <a:rPr lang="en-US" sz="2800" dirty="0" smtClean="0">
                <a:latin typeface="+mj-lt"/>
              </a:rPr>
              <a:t>* </a:t>
            </a:r>
            <a:r>
              <a:rPr lang="en-US" sz="2800" dirty="0">
                <a:latin typeface="+mj-lt"/>
              </a:rPr>
              <a:t>o </a:t>
            </a:r>
            <a:r>
              <a:rPr lang="en-US" sz="2800" dirty="0" err="1">
                <a:latin typeface="+mj-lt"/>
              </a:rPr>
              <a:t>superficie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adecuada</a:t>
            </a:r>
            <a:r>
              <a:rPr lang="en-US" sz="2800" dirty="0">
                <a:latin typeface="+mj-lt"/>
              </a:rPr>
              <a:t> para </a:t>
            </a:r>
            <a:r>
              <a:rPr lang="en-US" sz="2800" dirty="0" err="1">
                <a:latin typeface="+mj-lt"/>
              </a:rPr>
              <a:t>todo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tipo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evento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climatológico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y </a:t>
            </a:r>
            <a:r>
              <a:rPr lang="en-US" sz="2800" dirty="0" err="1" smtClean="0">
                <a:latin typeface="+mj-lt"/>
              </a:rPr>
              <a:t>resistente</a:t>
            </a:r>
            <a:r>
              <a:rPr lang="en-US" sz="2800" dirty="0" smtClean="0">
                <a:latin typeface="+mj-lt"/>
              </a:rPr>
              <a:t> al </a:t>
            </a:r>
            <a:r>
              <a:rPr lang="en-US" sz="2800" dirty="0" err="1" smtClean="0">
                <a:latin typeface="+mj-lt"/>
              </a:rPr>
              <a:t>uso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desgaste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727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CRITERIOS DE DISEÑO (CLASE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Superficie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compostaje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nivelada</a:t>
            </a:r>
            <a:r>
              <a:rPr lang="en-US" sz="2800" dirty="0" smtClean="0">
                <a:latin typeface="+mj-lt"/>
              </a:rPr>
              <a:t> entre 1-6%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Construcción</a:t>
            </a:r>
            <a:r>
              <a:rPr lang="en-US" sz="2800" dirty="0" smtClean="0">
                <a:latin typeface="+mj-lt"/>
              </a:rPr>
              <a:t> de la </a:t>
            </a:r>
            <a:r>
              <a:rPr lang="en-US" sz="2800" dirty="0" err="1" smtClean="0">
                <a:latin typeface="+mj-lt"/>
              </a:rPr>
              <a:t>superficie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compostaje</a:t>
            </a:r>
            <a:r>
              <a:rPr lang="en-US" sz="2800" dirty="0" smtClean="0">
                <a:latin typeface="+mj-lt"/>
              </a:rPr>
              <a:t> (</a:t>
            </a:r>
            <a:r>
              <a:rPr lang="en-US" sz="2800" dirty="0" err="1" smtClean="0">
                <a:latin typeface="+mj-lt"/>
              </a:rPr>
              <a:t>recibo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mezcla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activo</a:t>
            </a:r>
            <a:r>
              <a:rPr lang="en-US" sz="2800" dirty="0" smtClean="0">
                <a:latin typeface="+mj-lt"/>
              </a:rPr>
              <a:t>) con </a:t>
            </a:r>
            <a:r>
              <a:rPr lang="en-US" sz="2800" dirty="0" err="1" smtClean="0">
                <a:latin typeface="+mj-lt"/>
              </a:rPr>
              <a:t>materiales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permeabilidad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baja</a:t>
            </a:r>
            <a:r>
              <a:rPr lang="en-US" sz="2800" dirty="0" smtClean="0">
                <a:latin typeface="+mj-lt"/>
              </a:rPr>
              <a:t>:</a:t>
            </a:r>
          </a:p>
          <a:p>
            <a:pPr marL="749808" lvl="1" indent="-457200">
              <a:spcBef>
                <a:spcPts val="800"/>
              </a:spcBef>
              <a:buFont typeface="Wingdings" charset="2"/>
              <a:buChar char="ü"/>
            </a:pPr>
            <a:r>
              <a:rPr lang="en-US" sz="2800" dirty="0" err="1" smtClean="0">
                <a:latin typeface="+mj-lt"/>
              </a:rPr>
              <a:t>Arcilla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compactada</a:t>
            </a:r>
            <a:r>
              <a:rPr lang="en-US" sz="2800" dirty="0" smtClean="0">
                <a:latin typeface="+mj-lt"/>
              </a:rPr>
              <a:t> con un </a:t>
            </a:r>
            <a:r>
              <a:rPr lang="en-US" sz="2800" dirty="0" err="1" smtClean="0">
                <a:latin typeface="+mj-lt"/>
              </a:rPr>
              <a:t>mínimo</a:t>
            </a:r>
            <a:r>
              <a:rPr lang="en-US" sz="2800" dirty="0" smtClean="0">
                <a:latin typeface="+mj-lt"/>
              </a:rPr>
              <a:t> de 1 pies de </a:t>
            </a:r>
            <a:r>
              <a:rPr lang="en-US" sz="2800" dirty="0" err="1" smtClean="0">
                <a:latin typeface="+mj-lt"/>
              </a:rPr>
              <a:t>grosor</a:t>
            </a:r>
            <a:endParaRPr lang="en-US" sz="2800" dirty="0" smtClean="0">
              <a:latin typeface="+mj-lt"/>
            </a:endParaRPr>
          </a:p>
          <a:p>
            <a:pPr marL="749808" lvl="1" indent="-457200">
              <a:spcBef>
                <a:spcPts val="800"/>
              </a:spcBef>
              <a:buFont typeface="Wingdings" charset="2"/>
              <a:buChar char="ü"/>
            </a:pPr>
            <a:r>
              <a:rPr lang="en-US" sz="2800" dirty="0" err="1" smtClean="0">
                <a:latin typeface="+mj-lt"/>
              </a:rPr>
              <a:t>Concreto</a:t>
            </a:r>
            <a:r>
              <a:rPr lang="en-US" sz="2800" dirty="0" smtClean="0">
                <a:latin typeface="+mj-lt"/>
              </a:rPr>
              <a:t> o </a:t>
            </a:r>
            <a:r>
              <a:rPr lang="en-US" sz="2800" dirty="0" err="1" smtClean="0">
                <a:latin typeface="+mj-lt"/>
              </a:rPr>
              <a:t>asfalto</a:t>
            </a:r>
            <a:endParaRPr lang="en-US" sz="2800" dirty="0" smtClean="0">
              <a:latin typeface="+mj-lt"/>
            </a:endParaRPr>
          </a:p>
          <a:p>
            <a:pPr marL="749808" lvl="1" indent="-457200">
              <a:spcBef>
                <a:spcPts val="800"/>
              </a:spcBef>
              <a:buFont typeface="Wingdings" charset="2"/>
              <a:buChar char="ü"/>
            </a:pPr>
            <a:r>
              <a:rPr lang="en-US" sz="2800" dirty="0" err="1" smtClean="0">
                <a:latin typeface="+mj-lt"/>
              </a:rPr>
              <a:t>Materiales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alternativos</a:t>
            </a:r>
            <a:r>
              <a:rPr lang="en-US" sz="2800" dirty="0" smtClean="0">
                <a:latin typeface="+mj-lt"/>
              </a:rPr>
              <a:t> que </a:t>
            </a:r>
            <a:r>
              <a:rPr lang="en-US" sz="2800" dirty="0" err="1" smtClean="0">
                <a:latin typeface="+mj-lt"/>
              </a:rPr>
              <a:t>cumplan</a:t>
            </a:r>
            <a:r>
              <a:rPr lang="en-US" sz="2800" dirty="0" smtClean="0">
                <a:latin typeface="+mj-lt"/>
              </a:rPr>
              <a:t> el </a:t>
            </a:r>
            <a:r>
              <a:rPr lang="en-US" sz="2800" dirty="0" err="1" smtClean="0">
                <a:latin typeface="+mj-lt"/>
              </a:rPr>
              <a:t>mismo</a:t>
            </a:r>
            <a:r>
              <a:rPr lang="en-US" sz="2800" dirty="0" smtClean="0">
                <a:latin typeface="+mj-lt"/>
              </a:rPr>
              <a:t> fin </a:t>
            </a:r>
            <a:r>
              <a:rPr lang="en-US" sz="2800" dirty="0" err="1" smtClean="0">
                <a:latin typeface="+mj-lt"/>
              </a:rPr>
              <a:t>certificado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por</a:t>
            </a:r>
            <a:r>
              <a:rPr lang="en-US" sz="2800" dirty="0" smtClean="0">
                <a:latin typeface="+mj-lt"/>
              </a:rPr>
              <a:t> un </a:t>
            </a:r>
            <a:r>
              <a:rPr lang="en-US" sz="2800" dirty="0" err="1" smtClean="0">
                <a:latin typeface="+mj-lt"/>
              </a:rPr>
              <a:t>ingeniero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licenciado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457200" indent="-457200">
              <a:spcBef>
                <a:spcPts val="800"/>
              </a:spcBef>
              <a:buFont typeface="Wingdings" charset="2"/>
              <a:buChar char="v"/>
            </a:pPr>
            <a:r>
              <a:rPr lang="en-US" sz="3000" dirty="0" err="1" smtClean="0">
                <a:latin typeface="+mj-lt"/>
              </a:rPr>
              <a:t>Diseño</a:t>
            </a:r>
            <a:r>
              <a:rPr lang="en-US" sz="3000" dirty="0" smtClean="0">
                <a:latin typeface="+mj-lt"/>
              </a:rPr>
              <a:t> de </a:t>
            </a:r>
            <a:r>
              <a:rPr lang="en-US" sz="3000" dirty="0" err="1" smtClean="0">
                <a:latin typeface="+mj-lt"/>
              </a:rPr>
              <a:t>ingeniería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por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profesional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licenciado</a:t>
            </a:r>
            <a:r>
              <a:rPr lang="en-US" sz="3000" dirty="0" smtClean="0">
                <a:latin typeface="+mj-lt"/>
              </a:rPr>
              <a:t> para </a:t>
            </a:r>
            <a:r>
              <a:rPr lang="en-US" sz="3000" dirty="0" err="1" smtClean="0">
                <a:latin typeface="+mj-lt"/>
              </a:rPr>
              <a:t>operaciones</a:t>
            </a:r>
            <a:r>
              <a:rPr lang="en-US" sz="3000" dirty="0" smtClean="0">
                <a:latin typeface="+mj-lt"/>
              </a:rPr>
              <a:t> de mayor de 5,000 </a:t>
            </a:r>
            <a:r>
              <a:rPr lang="en-US" sz="3000" dirty="0" err="1" smtClean="0">
                <a:latin typeface="+mj-lt"/>
              </a:rPr>
              <a:t>yardas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cubicas</a:t>
            </a:r>
            <a:r>
              <a:rPr lang="en-US" sz="3000" dirty="0" smtClean="0">
                <a:latin typeface="+mj-lt"/>
              </a:rPr>
              <a:t> de </a:t>
            </a:r>
            <a:r>
              <a:rPr lang="en-US" sz="3000" dirty="0" err="1" smtClean="0">
                <a:latin typeface="+mj-lt"/>
              </a:rPr>
              <a:t>capacidad</a:t>
            </a:r>
            <a:r>
              <a:rPr lang="en-US" sz="3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30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CRITERIOS DE DISEÑO (CLASE 1 &gt;10,000 Y CLASE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</a:rPr>
              <a:t>Sistema de </a:t>
            </a:r>
            <a:r>
              <a:rPr lang="en-US" sz="2800" dirty="0" err="1" smtClean="0">
                <a:latin typeface="+mj-lt"/>
              </a:rPr>
              <a:t>manejo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aguas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escorrentía</a:t>
            </a:r>
            <a:r>
              <a:rPr lang="en-US" sz="2800" dirty="0" smtClean="0">
                <a:latin typeface="+mj-lt"/>
              </a:rPr>
              <a:t> 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</a:rPr>
              <a:t>No </a:t>
            </a:r>
            <a:r>
              <a:rPr lang="en-US" sz="2800" dirty="0" err="1" smtClean="0">
                <a:latin typeface="+mj-lt"/>
              </a:rPr>
              <a:t>descargas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escorrentías</a:t>
            </a:r>
            <a:r>
              <a:rPr lang="en-US" sz="2800" dirty="0" smtClean="0">
                <a:latin typeface="+mj-lt"/>
              </a:rPr>
              <a:t> a </a:t>
            </a:r>
            <a:r>
              <a:rPr lang="en-US" sz="2800" dirty="0" err="1" smtClean="0">
                <a:latin typeface="+mj-lt"/>
              </a:rPr>
              <a:t>cuerpos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agua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subterráneos</a:t>
            </a:r>
            <a:r>
              <a:rPr lang="en-US" sz="2800" dirty="0" smtClean="0">
                <a:latin typeface="+mj-lt"/>
              </a:rPr>
              <a:t> o </a:t>
            </a:r>
            <a:r>
              <a:rPr lang="en-US" sz="2800" dirty="0" err="1" smtClean="0">
                <a:latin typeface="+mj-lt"/>
              </a:rPr>
              <a:t>superficiales</a:t>
            </a:r>
            <a:r>
              <a:rPr lang="en-US" sz="2800" dirty="0" smtClean="0">
                <a:latin typeface="+mj-lt"/>
              </a:rPr>
              <a:t>- </a:t>
            </a:r>
            <a:r>
              <a:rPr lang="en-US" sz="2800" dirty="0" err="1" smtClean="0">
                <a:latin typeface="+mj-lt"/>
              </a:rPr>
              <a:t>uso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de </a:t>
            </a:r>
            <a:r>
              <a:rPr lang="en-US" sz="2800" dirty="0" err="1" smtClean="0">
                <a:latin typeface="+mj-lt"/>
              </a:rPr>
              <a:t>vegetación</a:t>
            </a:r>
            <a:r>
              <a:rPr lang="en-US" sz="2800" dirty="0" smtClean="0">
                <a:latin typeface="+mj-lt"/>
              </a:rPr>
              <a:t>, zonas de </a:t>
            </a:r>
            <a:r>
              <a:rPr lang="en-US" sz="2800" dirty="0" err="1" smtClean="0">
                <a:latin typeface="+mj-lt"/>
              </a:rPr>
              <a:t>amortiguamiento</a:t>
            </a:r>
            <a:r>
              <a:rPr lang="en-US" sz="2800" dirty="0" smtClean="0">
                <a:latin typeface="+mj-lt"/>
              </a:rPr>
              <a:t>, filter strips o compost socks </a:t>
            </a:r>
            <a:r>
              <a:rPr lang="en-US" sz="2800" dirty="0" err="1" smtClean="0">
                <a:latin typeface="+mj-lt"/>
              </a:rPr>
              <a:t>podrán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considerados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</a:rPr>
              <a:t>Agua que entre </a:t>
            </a:r>
            <a:r>
              <a:rPr lang="en-US" sz="2800" dirty="0" err="1" smtClean="0">
                <a:latin typeface="+mj-lt"/>
              </a:rPr>
              <a:t>en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contacto</a:t>
            </a:r>
            <a:r>
              <a:rPr lang="en-US" sz="2800" dirty="0" smtClean="0">
                <a:latin typeface="+mj-lt"/>
              </a:rPr>
              <a:t> con </a:t>
            </a:r>
            <a:r>
              <a:rPr lang="en-US" sz="2800" b="1" dirty="0" smtClean="0">
                <a:latin typeface="+mj-lt"/>
              </a:rPr>
              <a:t>material compostable </a:t>
            </a:r>
            <a:r>
              <a:rPr lang="en-US" sz="2800" b="1" dirty="0" err="1" smtClean="0">
                <a:latin typeface="+mj-lt"/>
              </a:rPr>
              <a:t>almacenado</a:t>
            </a:r>
            <a:r>
              <a:rPr lang="en-US" sz="2800" b="1" dirty="0" smtClean="0">
                <a:latin typeface="+mj-lt"/>
              </a:rPr>
              <a:t> o </a:t>
            </a:r>
            <a:r>
              <a:rPr lang="en-US" sz="2800" b="1" dirty="0" err="1" smtClean="0">
                <a:latin typeface="+mj-lt"/>
              </a:rPr>
              <a:t>en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compostaje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activo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deberá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desviadas</a:t>
            </a:r>
            <a:r>
              <a:rPr lang="en-US" sz="2800" dirty="0" smtClean="0">
                <a:latin typeface="+mj-lt"/>
              </a:rPr>
              <a:t> a un </a:t>
            </a:r>
            <a:r>
              <a:rPr lang="en-US" sz="2800" dirty="0" err="1">
                <a:latin typeface="+mj-lt"/>
              </a:rPr>
              <a:t>componente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recolección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 </a:t>
            </a:r>
            <a:r>
              <a:rPr lang="en-US" sz="2800" dirty="0" err="1">
                <a:latin typeface="+mj-lt"/>
              </a:rPr>
              <a:t>tanque</a:t>
            </a:r>
            <a:r>
              <a:rPr lang="en-US" sz="2800" dirty="0">
                <a:latin typeface="+mj-lt"/>
              </a:rPr>
              <a:t> para </a:t>
            </a:r>
            <a:r>
              <a:rPr lang="en-US" sz="2800" dirty="0" err="1" smtClean="0">
                <a:latin typeface="+mj-lt"/>
              </a:rPr>
              <a:t>reutilizar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 </a:t>
            </a:r>
            <a:r>
              <a:rPr lang="en-US" sz="2800" dirty="0" err="1">
                <a:latin typeface="+mj-lt"/>
              </a:rPr>
              <a:t>tratar</a:t>
            </a:r>
            <a:r>
              <a:rPr lang="en-US" sz="2800" dirty="0">
                <a:latin typeface="+mj-lt"/>
              </a:rPr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Prevenir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flujo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lixiviados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desde</a:t>
            </a:r>
            <a:r>
              <a:rPr lang="en-US" sz="2800" dirty="0">
                <a:latin typeface="+mj-lt"/>
              </a:rPr>
              <a:t> area de </a:t>
            </a:r>
            <a:r>
              <a:rPr lang="en-US" sz="2800" dirty="0" err="1" smtClean="0">
                <a:latin typeface="+mj-lt"/>
              </a:rPr>
              <a:t>compostaje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activo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hacia</a:t>
            </a:r>
            <a:r>
              <a:rPr lang="en-US" sz="2800" dirty="0">
                <a:latin typeface="+mj-lt"/>
              </a:rPr>
              <a:t> area de </a:t>
            </a:r>
            <a:r>
              <a:rPr lang="en-US" sz="2800" dirty="0" err="1" smtClean="0">
                <a:latin typeface="+mj-lt"/>
              </a:rPr>
              <a:t>curación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 </a:t>
            </a:r>
            <a:r>
              <a:rPr lang="en-US" sz="2800" dirty="0" err="1" smtClean="0">
                <a:latin typeface="+mj-lt"/>
              </a:rPr>
              <a:t>almacenamiento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producto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667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CRITERIOS DE OPERACIÓN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Operación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ordenada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limpia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smtClean="0">
                <a:latin typeface="+mj-lt"/>
              </a:rPr>
              <a:t>Que no </a:t>
            </a:r>
            <a:r>
              <a:rPr lang="en-US" sz="2400" dirty="0" err="1" smtClean="0">
                <a:latin typeface="+mj-lt"/>
              </a:rPr>
              <a:t>produzca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olores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objetables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smtClean="0">
                <a:latin typeface="+mj-lt"/>
              </a:rPr>
              <a:t>Que no cause </a:t>
            </a:r>
            <a:r>
              <a:rPr lang="en-US" sz="2400" dirty="0" err="1" smtClean="0">
                <a:latin typeface="+mj-lt"/>
              </a:rPr>
              <a:t>contaminación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suelo</a:t>
            </a:r>
            <a:r>
              <a:rPr lang="en-US" sz="2400" dirty="0" smtClean="0">
                <a:latin typeface="+mj-lt"/>
              </a:rPr>
              <a:t> o </a:t>
            </a:r>
            <a:r>
              <a:rPr lang="en-US" sz="2400" dirty="0" err="1" smtClean="0">
                <a:latin typeface="+mj-lt"/>
              </a:rPr>
              <a:t>cuerpos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agua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lixiviados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Mantener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reparar</a:t>
            </a:r>
            <a:r>
              <a:rPr lang="en-US" sz="2400" dirty="0" smtClean="0">
                <a:latin typeface="+mj-lt"/>
              </a:rPr>
              <a:t> la </a:t>
            </a:r>
            <a:r>
              <a:rPr lang="en-US" sz="2400" dirty="0" err="1" smtClean="0">
                <a:latin typeface="+mj-lt"/>
              </a:rPr>
              <a:t>superficie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compostaje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Tamaño</a:t>
            </a:r>
            <a:r>
              <a:rPr lang="en-US" sz="2400" dirty="0" smtClean="0">
                <a:latin typeface="+mj-lt"/>
              </a:rPr>
              <a:t> de las </a:t>
            </a:r>
            <a:r>
              <a:rPr lang="en-US" sz="2400" dirty="0" err="1" smtClean="0">
                <a:latin typeface="+mj-lt"/>
              </a:rPr>
              <a:t>pilas</a:t>
            </a:r>
            <a:r>
              <a:rPr lang="en-US" sz="2400" dirty="0" smtClean="0">
                <a:latin typeface="+mj-lt"/>
              </a:rPr>
              <a:t> o </a:t>
            </a:r>
            <a:r>
              <a:rPr lang="en-US" sz="2400" dirty="0" err="1" smtClean="0">
                <a:latin typeface="+mj-lt"/>
              </a:rPr>
              <a:t>hileras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debe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corresponder</a:t>
            </a:r>
            <a:r>
              <a:rPr lang="en-US" sz="2400" dirty="0" smtClean="0">
                <a:latin typeface="+mj-lt"/>
              </a:rPr>
              <a:t> a las </a:t>
            </a:r>
            <a:r>
              <a:rPr lang="en-US" sz="2400" dirty="0" err="1" smtClean="0">
                <a:latin typeface="+mj-lt"/>
              </a:rPr>
              <a:t>capacidades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requerimientos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equipos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utilizados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la </a:t>
            </a:r>
            <a:r>
              <a:rPr lang="en-US" sz="2400" dirty="0" err="1" smtClean="0">
                <a:latin typeface="+mj-lt"/>
              </a:rPr>
              <a:t>instalación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97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DE OPERACIÓN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Croquis</a:t>
            </a:r>
            <a:r>
              <a:rPr lang="en-US" sz="2400" dirty="0" smtClean="0">
                <a:latin typeface="+mj-lt"/>
              </a:rPr>
              <a:t> de la </a:t>
            </a:r>
            <a:r>
              <a:rPr lang="en-US" sz="2400" dirty="0" err="1" smtClean="0">
                <a:latin typeface="+mj-lt"/>
              </a:rPr>
              <a:t>instalación</a:t>
            </a:r>
            <a:r>
              <a:rPr lang="en-US" sz="2400" dirty="0" smtClean="0">
                <a:latin typeface="+mj-lt"/>
              </a:rPr>
              <a:t> con </a:t>
            </a:r>
            <a:r>
              <a:rPr lang="en-US" sz="2400" dirty="0" err="1" smtClean="0">
                <a:latin typeface="+mj-lt"/>
              </a:rPr>
              <a:t>áreas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operacionales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definidas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Establecer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capacidad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máxima</a:t>
            </a:r>
            <a:r>
              <a:rPr lang="en-US" sz="2400" dirty="0" smtClean="0">
                <a:latin typeface="+mj-lt"/>
              </a:rPr>
              <a:t> de material a </a:t>
            </a:r>
            <a:r>
              <a:rPr lang="en-US" sz="2400" dirty="0" err="1" smtClean="0">
                <a:latin typeface="+mj-lt"/>
              </a:rPr>
              <a:t>ser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manejado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las </a:t>
            </a:r>
            <a:r>
              <a:rPr lang="en-US" sz="2400" dirty="0" err="1" smtClean="0">
                <a:latin typeface="+mj-lt"/>
              </a:rPr>
              <a:t>distintas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áreas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Procedimiento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secuencia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pasos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desde</a:t>
            </a:r>
            <a:r>
              <a:rPr lang="en-US" sz="2400" dirty="0" smtClean="0">
                <a:latin typeface="+mj-lt"/>
              </a:rPr>
              <a:t> para el </a:t>
            </a:r>
            <a:r>
              <a:rPr lang="en-US" sz="2400" dirty="0" err="1" smtClean="0">
                <a:latin typeface="+mj-lt"/>
              </a:rPr>
              <a:t>manejo</a:t>
            </a:r>
            <a:r>
              <a:rPr lang="en-US" sz="2400" dirty="0" smtClean="0">
                <a:latin typeface="+mj-lt"/>
              </a:rPr>
              <a:t> del material compostable </a:t>
            </a:r>
            <a:r>
              <a:rPr lang="en-US" sz="2400" dirty="0" err="1" smtClean="0">
                <a:latin typeface="+mj-lt"/>
              </a:rPr>
              <a:t>desde</a:t>
            </a:r>
            <a:r>
              <a:rPr lang="en-US" sz="2400" dirty="0" smtClean="0">
                <a:latin typeface="+mj-lt"/>
              </a:rPr>
              <a:t> que se </a:t>
            </a:r>
            <a:r>
              <a:rPr lang="en-US" sz="2400" dirty="0" err="1" smtClean="0">
                <a:latin typeface="+mj-lt"/>
              </a:rPr>
              <a:t>recibe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la </a:t>
            </a:r>
            <a:r>
              <a:rPr lang="en-US" sz="2400" dirty="0" err="1" smtClean="0">
                <a:latin typeface="+mj-lt"/>
              </a:rPr>
              <a:t>instalación</a:t>
            </a:r>
            <a:r>
              <a:rPr lang="en-US" sz="2400" dirty="0" smtClean="0">
                <a:latin typeface="+mj-lt"/>
              </a:rPr>
              <a:t> hasta </a:t>
            </a:r>
            <a:r>
              <a:rPr lang="en-US" sz="2400" dirty="0" err="1" smtClean="0">
                <a:latin typeface="+mj-lt"/>
              </a:rPr>
              <a:t>su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procesamiento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y </a:t>
            </a:r>
            <a:r>
              <a:rPr lang="en-US" sz="2400" dirty="0" err="1" smtClean="0">
                <a:latin typeface="+mj-lt"/>
              </a:rPr>
              <a:t>etapa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curación</a:t>
            </a:r>
            <a:r>
              <a:rPr lang="en-US" sz="2400" dirty="0" smtClean="0">
                <a:latin typeface="+mj-lt"/>
              </a:rPr>
              <a:t> final.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Descripción</a:t>
            </a:r>
            <a:r>
              <a:rPr lang="en-US" sz="2400" dirty="0" smtClean="0">
                <a:latin typeface="+mj-lt"/>
              </a:rPr>
              <a:t> del control e </a:t>
            </a:r>
            <a:r>
              <a:rPr lang="en-US" sz="2400" dirty="0" err="1" smtClean="0">
                <a:latin typeface="+mj-lt"/>
              </a:rPr>
              <a:t>inspección</a:t>
            </a:r>
            <a:r>
              <a:rPr lang="en-US" sz="2400" dirty="0" smtClean="0">
                <a:latin typeface="+mj-lt"/>
              </a:rPr>
              <a:t> del material </a:t>
            </a:r>
            <a:r>
              <a:rPr lang="en-US" sz="2400" dirty="0" err="1" smtClean="0">
                <a:latin typeface="+mj-lt"/>
              </a:rPr>
              <a:t>recibido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Métodos</a:t>
            </a:r>
            <a:r>
              <a:rPr lang="en-US" sz="2400" dirty="0" smtClean="0">
                <a:latin typeface="+mj-lt"/>
              </a:rPr>
              <a:t> para </a:t>
            </a:r>
            <a:r>
              <a:rPr lang="en-US" sz="2400" dirty="0" err="1" smtClean="0">
                <a:latin typeface="+mj-lt"/>
              </a:rPr>
              <a:t>cumplir</a:t>
            </a:r>
            <a:r>
              <a:rPr lang="en-US" sz="2400" dirty="0" smtClean="0">
                <a:latin typeface="+mj-lt"/>
              </a:rPr>
              <a:t> con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requisitos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reducción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patógenos</a:t>
            </a:r>
            <a:r>
              <a:rPr lang="en-US" sz="2400" dirty="0" smtClean="0">
                <a:latin typeface="+mj-lt"/>
              </a:rPr>
              <a:t>- </a:t>
            </a:r>
            <a:r>
              <a:rPr lang="en-US" sz="2400" dirty="0" err="1" smtClean="0">
                <a:latin typeface="+mj-lt"/>
              </a:rPr>
              <a:t>monitoreo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temperaturas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procedimientos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recolección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datos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Métodos</a:t>
            </a:r>
            <a:r>
              <a:rPr lang="en-US" sz="2400" dirty="0" smtClean="0">
                <a:latin typeface="+mj-lt"/>
              </a:rPr>
              <a:t> para </a:t>
            </a:r>
            <a:r>
              <a:rPr lang="en-US" sz="2400" dirty="0" err="1" smtClean="0">
                <a:latin typeface="+mj-lt"/>
              </a:rPr>
              <a:t>cumplir</a:t>
            </a:r>
            <a:r>
              <a:rPr lang="en-US" sz="2400" dirty="0" smtClean="0">
                <a:latin typeface="+mj-lt"/>
              </a:rPr>
              <a:t> con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requistos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muestreo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análisis</a:t>
            </a:r>
            <a:r>
              <a:rPr lang="en-US" sz="2400" dirty="0" smtClean="0">
                <a:latin typeface="+mj-lt"/>
              </a:rPr>
              <a:t> de la </a:t>
            </a:r>
            <a:r>
              <a:rPr lang="en-US" sz="2400" dirty="0" err="1" smtClean="0">
                <a:latin typeface="+mj-lt"/>
              </a:rPr>
              <a:t>composta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sólo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aplica</a:t>
            </a:r>
            <a:r>
              <a:rPr lang="en-US" sz="2400" dirty="0" smtClean="0">
                <a:latin typeface="+mj-lt"/>
              </a:rPr>
              <a:t> a </a:t>
            </a:r>
            <a:r>
              <a:rPr lang="en-US" sz="2400" dirty="0" err="1" smtClean="0">
                <a:latin typeface="+mj-lt"/>
              </a:rPr>
              <a:t>Clase</a:t>
            </a:r>
            <a:r>
              <a:rPr lang="en-US" sz="2400" dirty="0" smtClean="0">
                <a:latin typeface="+mj-lt"/>
              </a:rPr>
              <a:t> 2).</a:t>
            </a:r>
          </a:p>
          <a:p>
            <a:pPr marL="640080" lvl="2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Horarios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operación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designación</a:t>
            </a:r>
            <a:r>
              <a:rPr lang="en-US" sz="2400" dirty="0" smtClean="0">
                <a:latin typeface="+mj-lt"/>
              </a:rPr>
              <a:t> de persona responsible, etc.</a:t>
            </a:r>
          </a:p>
          <a:p>
            <a:pPr lvl="1"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4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REQUISITOS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134" y="1918740"/>
            <a:ext cx="9836546" cy="3950353"/>
          </a:xfrm>
        </p:spPr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Requisitos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distribución</a:t>
            </a:r>
            <a:r>
              <a:rPr lang="en-US" sz="2400" dirty="0" smtClean="0">
                <a:latin typeface="+mj-lt"/>
              </a:rPr>
              <a:t> del </a:t>
            </a:r>
            <a:r>
              <a:rPr lang="en-US" sz="2400" dirty="0" err="1" smtClean="0">
                <a:latin typeface="+mj-lt"/>
              </a:rPr>
              <a:t>producto</a:t>
            </a:r>
            <a:r>
              <a:rPr lang="en-US" sz="2400" dirty="0" smtClean="0">
                <a:latin typeface="+mj-lt"/>
              </a:rPr>
              <a:t> final de </a:t>
            </a:r>
            <a:r>
              <a:rPr lang="en-US" sz="2400" dirty="0" err="1" smtClean="0">
                <a:latin typeface="+mj-lt"/>
              </a:rPr>
              <a:t>composta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err="1" smtClean="0">
                <a:latin typeface="+mj-lt"/>
              </a:rPr>
              <a:t>Clase</a:t>
            </a:r>
            <a:r>
              <a:rPr lang="en-US" sz="2400" dirty="0" smtClean="0">
                <a:latin typeface="+mj-lt"/>
              </a:rPr>
              <a:t> 2)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Registro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operación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diaria</a:t>
            </a:r>
            <a:endParaRPr lang="en-US" sz="2400" dirty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Registro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querellas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Registro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muestreo</a:t>
            </a:r>
            <a:r>
              <a:rPr lang="en-US" sz="2400" dirty="0" smtClean="0">
                <a:latin typeface="+mj-lt"/>
              </a:rPr>
              <a:t> y </a:t>
            </a:r>
            <a:r>
              <a:rPr lang="en-US" sz="2400" dirty="0" err="1" smtClean="0">
                <a:latin typeface="+mj-lt"/>
              </a:rPr>
              <a:t>monitoreo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err="1" smtClean="0">
                <a:latin typeface="+mj-lt"/>
              </a:rPr>
              <a:t>Clase</a:t>
            </a:r>
            <a:r>
              <a:rPr lang="en-US" sz="2400" dirty="0" smtClean="0">
                <a:latin typeface="+mj-lt"/>
              </a:rPr>
              <a:t> 2)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>
                <a:latin typeface="+mj-lt"/>
              </a:rPr>
              <a:t>Informe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anual</a:t>
            </a:r>
            <a:endParaRPr lang="en-US" sz="2400" dirty="0" smtClean="0">
              <a:latin typeface="+mj-lt"/>
            </a:endParaRP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01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NIVELES (TIERS) DE PERMISO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sz="2400" b="1" dirty="0" err="1">
                <a:latin typeface="+mj-lt"/>
              </a:rPr>
              <a:t>Instalaciones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excluidas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del </a:t>
            </a:r>
            <a:r>
              <a:rPr lang="en-US" sz="2400" dirty="0" err="1">
                <a:latin typeface="+mj-lt"/>
              </a:rPr>
              <a:t>requisito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obtener</a:t>
            </a:r>
            <a:r>
              <a:rPr lang="en-US" sz="2400" dirty="0">
                <a:latin typeface="+mj-lt"/>
              </a:rPr>
              <a:t> un </a:t>
            </a:r>
            <a:r>
              <a:rPr lang="en-US" sz="2400" dirty="0" err="1">
                <a:latin typeface="+mj-lt"/>
              </a:rPr>
              <a:t>permiso</a:t>
            </a:r>
            <a:r>
              <a:rPr lang="en-US" sz="2400" dirty="0">
                <a:latin typeface="+mj-lt"/>
              </a:rPr>
              <a:t>- </a:t>
            </a:r>
            <a:r>
              <a:rPr lang="en-US" sz="2400" dirty="0" err="1">
                <a:latin typeface="+mj-lt"/>
              </a:rPr>
              <a:t>Regla</a:t>
            </a:r>
            <a:r>
              <a:rPr lang="en-US" sz="2400" dirty="0">
                <a:latin typeface="+mj-lt"/>
              </a:rPr>
              <a:t> 19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>
                <a:latin typeface="+mj-lt"/>
              </a:rPr>
              <a:t>Instalaciones</a:t>
            </a:r>
            <a:r>
              <a:rPr lang="en-US" sz="2400" dirty="0">
                <a:latin typeface="+mj-lt"/>
              </a:rPr>
              <a:t> que </a:t>
            </a:r>
            <a:r>
              <a:rPr lang="en-US" sz="2400" dirty="0" err="1">
                <a:latin typeface="+mj-lt"/>
              </a:rPr>
              <a:t>cualifican</a:t>
            </a:r>
            <a:r>
              <a:rPr lang="en-US" sz="2400" dirty="0">
                <a:latin typeface="+mj-lt"/>
              </a:rPr>
              <a:t> para un </a:t>
            </a:r>
            <a:r>
              <a:rPr lang="en-US" sz="2400" dirty="0" err="1">
                <a:latin typeface="+mj-lt"/>
              </a:rPr>
              <a:t>proceso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registro</a:t>
            </a:r>
            <a:r>
              <a:rPr lang="en-US" sz="2400" dirty="0">
                <a:latin typeface="+mj-lt"/>
              </a:rPr>
              <a:t>- </a:t>
            </a:r>
            <a:r>
              <a:rPr lang="en-US" sz="2400" b="1" dirty="0" err="1">
                <a:latin typeface="+mj-lt"/>
              </a:rPr>
              <a:t>Permiso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por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Registro</a:t>
            </a:r>
            <a:endParaRPr lang="en-US" sz="2400" dirty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>
                <a:latin typeface="+mj-lt"/>
              </a:rPr>
              <a:t>Instalaciones</a:t>
            </a:r>
            <a:r>
              <a:rPr lang="en-US" sz="2400" dirty="0">
                <a:latin typeface="+mj-lt"/>
              </a:rPr>
              <a:t> que </a:t>
            </a:r>
            <a:r>
              <a:rPr lang="en-US" sz="2400" dirty="0" err="1">
                <a:latin typeface="+mj-lt"/>
              </a:rPr>
              <a:t>deberan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por</a:t>
            </a:r>
            <a:r>
              <a:rPr lang="en-US" sz="2400" dirty="0">
                <a:latin typeface="+mj-lt"/>
              </a:rPr>
              <a:t> un </a:t>
            </a:r>
            <a:r>
              <a:rPr lang="en-US" sz="2400" dirty="0" err="1">
                <a:latin typeface="+mj-lt"/>
              </a:rPr>
              <a:t>proceso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evaluación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mas </a:t>
            </a:r>
            <a:r>
              <a:rPr lang="en-US" sz="2400" dirty="0" err="1">
                <a:latin typeface="+mj-lt"/>
              </a:rPr>
              <a:t>riguroso</a:t>
            </a:r>
            <a:r>
              <a:rPr lang="en-US" sz="2400" dirty="0">
                <a:latin typeface="+mj-lt"/>
              </a:rPr>
              <a:t>- </a:t>
            </a:r>
            <a:r>
              <a:rPr lang="en-US" sz="2400" b="1" dirty="0" err="1">
                <a:latin typeface="+mj-lt"/>
              </a:rPr>
              <a:t>Permiso</a:t>
            </a:r>
            <a:r>
              <a:rPr lang="en-US" sz="2400" b="1" dirty="0">
                <a:latin typeface="+mj-lt"/>
              </a:rPr>
              <a:t> de </a:t>
            </a:r>
            <a:r>
              <a:rPr lang="en-US" sz="2400" b="1" dirty="0" err="1">
                <a:latin typeface="+mj-lt"/>
              </a:rPr>
              <a:t>Operación</a:t>
            </a:r>
            <a:endParaRPr lang="en-US" sz="2400" dirty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>
                <a:latin typeface="+mj-lt"/>
              </a:rPr>
              <a:t>Instalaciones</a:t>
            </a:r>
            <a:r>
              <a:rPr lang="en-US" sz="2400" dirty="0">
                <a:latin typeface="+mj-lt"/>
              </a:rPr>
              <a:t> que </a:t>
            </a:r>
            <a:r>
              <a:rPr lang="en-US" sz="2400" dirty="0" err="1">
                <a:latin typeface="+mj-lt"/>
              </a:rPr>
              <a:t>deben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obtener</a:t>
            </a:r>
            <a:r>
              <a:rPr lang="en-US" sz="2400" dirty="0">
                <a:latin typeface="+mj-lt"/>
              </a:rPr>
              <a:t> un </a:t>
            </a:r>
            <a:r>
              <a:rPr lang="en-US" sz="2400" dirty="0" err="1">
                <a:latin typeface="+mj-lt"/>
              </a:rPr>
              <a:t>permiso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como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Instalación</a:t>
            </a:r>
            <a:r>
              <a:rPr lang="en-US" sz="2400" b="1" dirty="0">
                <a:latin typeface="+mj-lt"/>
              </a:rPr>
              <a:t> de </a:t>
            </a:r>
            <a:r>
              <a:rPr lang="en-US" sz="2400" b="1" dirty="0" err="1">
                <a:latin typeface="+mj-lt"/>
              </a:rPr>
              <a:t>Desperdicios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Sólidos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bajo</a:t>
            </a:r>
            <a:r>
              <a:rPr lang="en-US" sz="2400" dirty="0">
                <a:latin typeface="+mj-lt"/>
              </a:rPr>
              <a:t> el </a:t>
            </a:r>
            <a:r>
              <a:rPr lang="en-US" sz="2400" dirty="0" err="1">
                <a:latin typeface="+mj-lt"/>
              </a:rPr>
              <a:t>Reglamento</a:t>
            </a:r>
            <a:r>
              <a:rPr lang="en-US" sz="2400" dirty="0">
                <a:latin typeface="+mj-lt"/>
              </a:rPr>
              <a:t> para el </a:t>
            </a:r>
            <a:r>
              <a:rPr lang="en-US" sz="2400" dirty="0" err="1">
                <a:latin typeface="+mj-lt"/>
              </a:rPr>
              <a:t>Manejo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los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Desperdicios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Sólidos</a:t>
            </a:r>
            <a:r>
              <a:rPr lang="en-US" sz="2400" dirty="0">
                <a:latin typeface="+mj-lt"/>
              </a:rPr>
              <a:t> de la JCA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9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REGLA 34 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ESTABLECE EL MECANISMO PARA DISPENSAR REQUISITOS SUSTANTIVOS AL REGLAMENTO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SE HACE MEDIANTE SOLICITUD A LA JUNTA DE GOBIERNO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MECANISMO UTIL EN SITUACIONES DE EMERGENCIA</a:t>
            </a:r>
          </a:p>
        </p:txBody>
      </p:sp>
    </p:spTree>
    <p:extLst>
      <p:ext uri="{BB962C8B-B14F-4D97-AF65-F5344CB8AC3E}">
        <p14:creationId xmlns:p14="http://schemas.microsoft.com/office/powerpoint/2010/main" val="159133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6" y="358589"/>
            <a:ext cx="8596668" cy="12012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Times New Roman" charset="0"/>
                <a:cs typeface="Times New Roman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BJETIVOS</a:t>
            </a:r>
            <a:endParaRPr lang="en-US" dirty="0">
              <a:solidFill>
                <a:schemeClr val="tx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513" y="1925997"/>
            <a:ext cx="8896972" cy="4105835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Marco legal</a:t>
            </a:r>
            <a:endParaRPr lang="en-US" sz="2800" dirty="0">
              <a:latin typeface="+mj-lt"/>
              <a:ea typeface="Times New Roman" charset="0"/>
              <a:cs typeface="Times New Roman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Propósito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y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alcance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Criterios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de </a:t>
            </a:r>
            <a:r>
              <a:rPr lang="en-US" sz="2800" dirty="0" err="1">
                <a:latin typeface="+mj-lt"/>
                <a:ea typeface="Times New Roman" charset="0"/>
                <a:cs typeface="Times New Roman" charset="0"/>
              </a:rPr>
              <a:t>diseño</a:t>
            </a:r>
            <a:r>
              <a:rPr lang="en-US" sz="2800" dirty="0">
                <a:latin typeface="+mj-lt"/>
                <a:ea typeface="Times New Roman" charset="0"/>
                <a:cs typeface="Times New Roman" charset="0"/>
              </a:rPr>
              <a:t> y </a:t>
            </a:r>
            <a:r>
              <a:rPr lang="en-US" sz="2800" dirty="0" err="1">
                <a:latin typeface="+mj-lt"/>
                <a:ea typeface="Times New Roman" charset="0"/>
                <a:cs typeface="Times New Roman" charset="0"/>
              </a:rPr>
              <a:t>operación</a:t>
            </a:r>
            <a:r>
              <a:rPr lang="en-US" sz="2800" dirty="0">
                <a:latin typeface="+mj-lt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latin typeface="+mj-lt"/>
              <a:ea typeface="Times New Roman" charset="0"/>
              <a:cs typeface="Times New Roman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Permisos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requeridos</a:t>
            </a:r>
            <a:endParaRPr lang="en-US" sz="2800" dirty="0" smtClean="0">
              <a:latin typeface="+mj-lt"/>
              <a:ea typeface="Times New Roman" charset="0"/>
              <a:cs typeface="Times New Roman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Actividades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o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instalaciones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excluidas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de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permiso</a:t>
            </a:r>
            <a:endParaRPr lang="en-US" sz="2800" dirty="0" smtClean="0">
              <a:latin typeface="+mj-lt"/>
              <a:ea typeface="Times New Roman" charset="0"/>
              <a:cs typeface="Times New Roman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Mecanismos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para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dispensar</a:t>
            </a:r>
            <a:r>
              <a:rPr lang="en-US" sz="28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+mj-lt"/>
                <a:ea typeface="Times New Roman" charset="0"/>
                <a:cs typeface="Times New Roman" charset="0"/>
              </a:rPr>
              <a:t>requisitos</a:t>
            </a:r>
            <a:endParaRPr lang="en-US" sz="2800" dirty="0" smtClean="0">
              <a:latin typeface="+mj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MARCO LEGAL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Ley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sobre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Política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Pública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Ambiental</a:t>
            </a:r>
            <a:endParaRPr lang="en-US" sz="3200" dirty="0" smtClean="0">
              <a:latin typeface="+mj-lt"/>
              <a:ea typeface="Times New Roman" charset="0"/>
              <a:cs typeface="Times New Roman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Ley para la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Reducción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y el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Reciclaje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de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Desperdicios</a:t>
            </a:r>
            <a:r>
              <a:rPr lang="en-US" sz="3200" dirty="0" smtClean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+mj-lt"/>
                <a:ea typeface="Times New Roman" charset="0"/>
                <a:cs typeface="Times New Roman" charset="0"/>
              </a:rPr>
              <a:t>Sólidos</a:t>
            </a:r>
            <a:endParaRPr lang="en-US" sz="3200" dirty="0" smtClean="0">
              <a:latin typeface="+mj-lt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v"/>
            </a:pPr>
            <a:endParaRPr lang="en-US" dirty="0">
              <a:latin typeface="+mj-lt"/>
              <a:ea typeface="Times New Roman" charset="0"/>
              <a:cs typeface="Times New Roman" charset="0"/>
            </a:endParaRPr>
          </a:p>
          <a:p>
            <a:pPr lvl="1">
              <a:buFont typeface="Wingdings" charset="2"/>
              <a:buChar char="v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1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Trasfondo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v"/>
            </a:pPr>
            <a:r>
              <a:rPr lang="en-US" sz="2400" dirty="0" err="1"/>
              <a:t>Ausencia</a:t>
            </a:r>
            <a:r>
              <a:rPr lang="en-US" sz="2400" dirty="0"/>
              <a:t> de </a:t>
            </a:r>
            <a:r>
              <a:rPr lang="en-US" sz="2400" dirty="0" err="1"/>
              <a:t>disposiciones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torno</a:t>
            </a:r>
            <a:r>
              <a:rPr lang="en-US" sz="2400" dirty="0"/>
              <a:t> a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desperdicios</a:t>
            </a:r>
            <a:r>
              <a:rPr lang="en-US" sz="2400" dirty="0"/>
              <a:t> </a:t>
            </a:r>
            <a:r>
              <a:rPr lang="en-US" sz="2400" dirty="0" err="1" smtClean="0"/>
              <a:t>orgánicos</a:t>
            </a:r>
            <a:r>
              <a:rPr lang="en-US" sz="2400" dirty="0" smtClean="0"/>
              <a:t> </a:t>
            </a:r>
            <a:r>
              <a:rPr lang="en-US" sz="2400" dirty="0" err="1"/>
              <a:t>compostables</a:t>
            </a:r>
            <a:r>
              <a:rPr lang="en-US" sz="2400" dirty="0"/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/>
              <a:t>Necesidad</a:t>
            </a:r>
            <a:r>
              <a:rPr lang="en-US" sz="2400" dirty="0"/>
              <a:t> del </a:t>
            </a:r>
            <a:r>
              <a:rPr lang="en-US" sz="2400" dirty="0" err="1" smtClean="0"/>
              <a:t>reglamento</a:t>
            </a:r>
            <a:r>
              <a:rPr lang="en-US" sz="2400" dirty="0" smtClean="0"/>
              <a:t>- </a:t>
            </a:r>
            <a:r>
              <a:rPr lang="en-US" sz="2400" dirty="0" err="1" smtClean="0"/>
              <a:t>capítulo</a:t>
            </a:r>
            <a:r>
              <a:rPr lang="en-US" sz="2400" dirty="0" smtClean="0"/>
              <a:t> </a:t>
            </a:r>
            <a:r>
              <a:rPr lang="en-US" sz="2400" dirty="0"/>
              <a:t>del RMDSNP solo </a:t>
            </a:r>
            <a:r>
              <a:rPr lang="en-US" sz="2400" dirty="0" err="1"/>
              <a:t>atiende</a:t>
            </a:r>
            <a:r>
              <a:rPr lang="en-US" sz="2400" dirty="0"/>
              <a:t> </a:t>
            </a:r>
            <a:r>
              <a:rPr lang="en-US" sz="2400" dirty="0" err="1"/>
              <a:t>composta</a:t>
            </a:r>
            <a:r>
              <a:rPr lang="en-US" sz="2400" dirty="0"/>
              <a:t> a base de </a:t>
            </a:r>
            <a:r>
              <a:rPr lang="en-US" sz="2400" dirty="0" err="1"/>
              <a:t>biosolidos</a:t>
            </a:r>
            <a:r>
              <a:rPr lang="en-US" sz="2400" dirty="0"/>
              <a:t>. </a:t>
            </a:r>
            <a:r>
              <a:rPr lang="en-US" sz="2400" dirty="0" err="1"/>
              <a:t>Requisitos</a:t>
            </a:r>
            <a:r>
              <a:rPr lang="en-US" sz="2400" dirty="0"/>
              <a:t> </a:t>
            </a:r>
            <a:r>
              <a:rPr lang="en-US" sz="2400" dirty="0" err="1"/>
              <a:t>aplicables</a:t>
            </a:r>
            <a:r>
              <a:rPr lang="en-US" sz="2400" dirty="0"/>
              <a:t> a </a:t>
            </a:r>
            <a:r>
              <a:rPr lang="en-US" sz="2400" dirty="0" err="1"/>
              <a:t>composta</a:t>
            </a:r>
            <a:r>
              <a:rPr lang="en-US" sz="2400" dirty="0"/>
              <a:t> a base de </a:t>
            </a:r>
            <a:r>
              <a:rPr lang="en-US" sz="2400" dirty="0" err="1"/>
              <a:t>otros</a:t>
            </a:r>
            <a:r>
              <a:rPr lang="en-US" sz="2400" dirty="0"/>
              <a:t> </a:t>
            </a:r>
            <a:r>
              <a:rPr lang="en-US" sz="2400" dirty="0" err="1"/>
              <a:t>desperdicios</a:t>
            </a:r>
            <a:r>
              <a:rPr lang="en-US" sz="2400" dirty="0"/>
              <a:t> </a:t>
            </a:r>
            <a:r>
              <a:rPr lang="en-US" sz="2400" dirty="0" err="1"/>
              <a:t>solidos</a:t>
            </a:r>
            <a:r>
              <a:rPr lang="en-US" sz="2400" dirty="0"/>
              <a:t> no </a:t>
            </a:r>
            <a:r>
              <a:rPr lang="en-US" sz="2400" dirty="0" err="1"/>
              <a:t>eran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claros</a:t>
            </a:r>
            <a:r>
              <a:rPr lang="en-US" sz="2400" dirty="0"/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/>
              <a:t>Requerimientos</a:t>
            </a:r>
            <a:r>
              <a:rPr lang="en-US" sz="2400" dirty="0"/>
              <a:t> </a:t>
            </a:r>
            <a:r>
              <a:rPr lang="en-US" sz="2400" dirty="0" err="1"/>
              <a:t>onerosos</a:t>
            </a:r>
            <a:r>
              <a:rPr lang="en-US" sz="2400" dirty="0"/>
              <a:t> para </a:t>
            </a:r>
            <a:r>
              <a:rPr lang="en-US" sz="2400" dirty="0" err="1"/>
              <a:t>instalaciones</a:t>
            </a:r>
            <a:r>
              <a:rPr lang="en-US" sz="2400" dirty="0"/>
              <a:t> de </a:t>
            </a:r>
            <a:r>
              <a:rPr lang="en-US" sz="2400" dirty="0" err="1"/>
              <a:t>bajo</a:t>
            </a:r>
            <a:r>
              <a:rPr lang="en-US" sz="2400" dirty="0"/>
              <a:t> </a:t>
            </a:r>
            <a:r>
              <a:rPr lang="en-US" sz="2400" dirty="0" err="1"/>
              <a:t>costo</a:t>
            </a:r>
            <a:r>
              <a:rPr lang="en-US" sz="2400" dirty="0"/>
              <a:t>.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 smtClean="0"/>
              <a:t>Utilización</a:t>
            </a:r>
            <a:r>
              <a:rPr lang="en-US" sz="2400" dirty="0" smtClean="0"/>
              <a:t> </a:t>
            </a:r>
            <a:r>
              <a:rPr lang="en-US" sz="2400" dirty="0"/>
              <a:t>del </a:t>
            </a:r>
            <a:r>
              <a:rPr lang="en-US" sz="2400" dirty="0" err="1"/>
              <a:t>modelo</a:t>
            </a:r>
            <a:r>
              <a:rPr lang="en-US" sz="2400" dirty="0"/>
              <a:t> del US Composting Council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400" dirty="0" err="1"/>
              <a:t>Establecer</a:t>
            </a:r>
            <a:r>
              <a:rPr lang="en-US" sz="2400" dirty="0"/>
              <a:t> </a:t>
            </a:r>
            <a:r>
              <a:rPr lang="en-US" sz="2400" dirty="0" err="1" smtClean="0"/>
              <a:t>categorías</a:t>
            </a:r>
            <a:r>
              <a:rPr lang="en-US" sz="2400" dirty="0" smtClean="0"/>
              <a:t> </a:t>
            </a:r>
            <a:r>
              <a:rPr lang="en-US" sz="2400" dirty="0"/>
              <a:t>de material compostable </a:t>
            </a:r>
            <a:r>
              <a:rPr lang="en-US" sz="2400" dirty="0" err="1"/>
              <a:t>en</a:t>
            </a:r>
            <a:r>
              <a:rPr lang="en-US" sz="2400" dirty="0"/>
              <a:t> base 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potencial</a:t>
            </a:r>
            <a:r>
              <a:rPr lang="en-US" sz="2400" dirty="0"/>
              <a:t> de </a:t>
            </a:r>
            <a:r>
              <a:rPr lang="en-US" sz="2400" dirty="0" err="1" smtClean="0"/>
              <a:t>contaminación</a:t>
            </a:r>
            <a:r>
              <a:rPr lang="en-US" sz="2400" dirty="0" smtClean="0"/>
              <a:t> </a:t>
            </a:r>
            <a:r>
              <a:rPr lang="en-US" sz="2400" dirty="0"/>
              <a:t>y un </a:t>
            </a:r>
            <a:r>
              <a:rPr lang="en-US" sz="2400" dirty="0" err="1"/>
              <a:t>sistema</a:t>
            </a:r>
            <a:r>
              <a:rPr lang="en-US" sz="2400" dirty="0"/>
              <a:t> de </a:t>
            </a:r>
            <a:r>
              <a:rPr lang="en-US" sz="2400" dirty="0" err="1"/>
              <a:t>niveles</a:t>
            </a:r>
            <a:r>
              <a:rPr lang="en-US" sz="2400" dirty="0"/>
              <a:t> de </a:t>
            </a:r>
            <a:r>
              <a:rPr lang="en-US" sz="2400" dirty="0" err="1"/>
              <a:t>permisos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2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PROPÓSITO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6263"/>
            <a:ext cx="10058400" cy="4023360"/>
          </a:xfrm>
        </p:spPr>
        <p:txBody>
          <a:bodyPr anchor="ctr">
            <a:norm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smtClean="0">
                <a:latin typeface="+mj-lt"/>
              </a:rPr>
              <a:t>Regular las </a:t>
            </a:r>
            <a:r>
              <a:rPr lang="en-US" sz="2800" dirty="0" err="1" smtClean="0">
                <a:latin typeface="+mj-lt"/>
              </a:rPr>
              <a:t>instalaciones</a:t>
            </a:r>
            <a:r>
              <a:rPr lang="en-US" sz="2800" dirty="0" smtClean="0">
                <a:latin typeface="+mj-lt"/>
              </a:rPr>
              <a:t> y/o </a:t>
            </a:r>
            <a:r>
              <a:rPr lang="en-US" sz="2800" dirty="0" err="1" smtClean="0">
                <a:latin typeface="+mj-lt"/>
              </a:rPr>
              <a:t>actividades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relacionadas</a:t>
            </a:r>
            <a:r>
              <a:rPr lang="en-US" sz="2800" dirty="0" smtClean="0">
                <a:latin typeface="+mj-lt"/>
              </a:rPr>
              <a:t> al </a:t>
            </a:r>
            <a:r>
              <a:rPr lang="en-US" sz="2800" dirty="0" err="1" smtClean="0">
                <a:latin typeface="+mj-lt"/>
              </a:rPr>
              <a:t>proceso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compostaje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como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alternativa</a:t>
            </a:r>
            <a:r>
              <a:rPr lang="en-US" sz="2800" dirty="0" smtClean="0">
                <a:latin typeface="+mj-lt"/>
              </a:rPr>
              <a:t> a la </a:t>
            </a:r>
            <a:r>
              <a:rPr lang="en-US" sz="2800" dirty="0" err="1" smtClean="0">
                <a:latin typeface="+mj-lt"/>
              </a:rPr>
              <a:t>disposición</a:t>
            </a:r>
            <a:r>
              <a:rPr lang="en-US" sz="2800" dirty="0" smtClean="0">
                <a:latin typeface="+mj-lt"/>
              </a:rPr>
              <a:t> final de </a:t>
            </a:r>
            <a:r>
              <a:rPr lang="en-US" sz="2800" dirty="0" err="1" smtClean="0">
                <a:latin typeface="+mj-lt"/>
              </a:rPr>
              <a:t>desperdicios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orgánicos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vertederos</a:t>
            </a:r>
            <a:r>
              <a:rPr lang="en-US" sz="2800" dirty="0" smtClean="0">
                <a:latin typeface="+mj-lt"/>
              </a:rPr>
              <a:t>.</a:t>
            </a:r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PROPÓSITO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Establecer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criterios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manejo</a:t>
            </a:r>
            <a:r>
              <a:rPr lang="en-US" sz="2800" dirty="0">
                <a:latin typeface="+mj-lt"/>
              </a:rPr>
              <a:t> del material compostable; 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Establecer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criterios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>
                <a:latin typeface="+mj-lt"/>
              </a:rPr>
              <a:t>diseno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operacion</a:t>
            </a:r>
            <a:r>
              <a:rPr lang="en-US" sz="2800" dirty="0">
                <a:latin typeface="+mj-lt"/>
              </a:rPr>
              <a:t> en base al </a:t>
            </a:r>
            <a:r>
              <a:rPr lang="en-US" sz="2800" dirty="0" err="1">
                <a:latin typeface="+mj-lt"/>
              </a:rPr>
              <a:t>tipo</a:t>
            </a:r>
            <a:r>
              <a:rPr lang="en-US" sz="2800" dirty="0">
                <a:latin typeface="+mj-lt"/>
              </a:rPr>
              <a:t> de material a </a:t>
            </a:r>
            <a:r>
              <a:rPr lang="en-US" sz="2800" dirty="0" err="1">
                <a:latin typeface="+mj-lt"/>
              </a:rPr>
              <a:t>ser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procesado</a:t>
            </a:r>
            <a:r>
              <a:rPr lang="en-US" sz="2800" dirty="0">
                <a:latin typeface="+mj-lt"/>
              </a:rPr>
              <a:t> en la </a:t>
            </a:r>
            <a:r>
              <a:rPr lang="en-US" sz="2800" dirty="0" err="1" smtClean="0">
                <a:latin typeface="+mj-lt"/>
              </a:rPr>
              <a:t>instalacion</a:t>
            </a:r>
            <a:r>
              <a:rPr lang="en-US" sz="2800" dirty="0">
                <a:latin typeface="+mj-lt"/>
              </a:rPr>
              <a:t>;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Implementar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un </a:t>
            </a:r>
            <a:r>
              <a:rPr lang="en-US" sz="2800" dirty="0" err="1">
                <a:latin typeface="+mj-lt"/>
              </a:rPr>
              <a:t>sistema</a:t>
            </a:r>
            <a:r>
              <a:rPr lang="en-US" sz="2800" dirty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permisos</a:t>
            </a:r>
            <a:r>
              <a:rPr lang="en-US" sz="2800" dirty="0">
                <a:latin typeface="+mj-lt"/>
              </a:rPr>
              <a:t>;</a:t>
            </a:r>
            <a:r>
              <a:rPr lang="en-US" sz="2800" dirty="0" smtClean="0">
                <a:latin typeface="+mj-lt"/>
              </a:rPr>
              <a:t> 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Promover</a:t>
            </a:r>
            <a:r>
              <a:rPr lang="en-US" sz="2800" dirty="0">
                <a:latin typeface="+mj-lt"/>
              </a:rPr>
              <a:t> el </a:t>
            </a:r>
            <a:r>
              <a:rPr lang="en-US" sz="2800" dirty="0" err="1">
                <a:latin typeface="+mj-lt"/>
              </a:rPr>
              <a:t>manejo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adecuado</a:t>
            </a:r>
            <a:r>
              <a:rPr lang="en-US" sz="2800" dirty="0">
                <a:latin typeface="+mj-lt"/>
              </a:rPr>
              <a:t> de los </a:t>
            </a:r>
            <a:r>
              <a:rPr lang="en-US" sz="2800" dirty="0" err="1">
                <a:latin typeface="+mj-lt"/>
              </a:rPr>
              <a:t>desperdicios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orgánicos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asegurando</a:t>
            </a:r>
            <a:r>
              <a:rPr lang="en-US" sz="2800" dirty="0">
                <a:latin typeface="+mj-lt"/>
              </a:rPr>
              <a:t> el </a:t>
            </a:r>
            <a:r>
              <a:rPr lang="en-US" sz="2800" dirty="0" err="1">
                <a:latin typeface="+mj-lt"/>
              </a:rPr>
              <a:t>cumplimiento</a:t>
            </a:r>
            <a:r>
              <a:rPr lang="en-US" sz="2800" dirty="0">
                <a:latin typeface="+mj-lt"/>
              </a:rPr>
              <a:t> con </a:t>
            </a:r>
            <a:r>
              <a:rPr lang="en-US" sz="2800" dirty="0" err="1">
                <a:latin typeface="+mj-lt"/>
              </a:rPr>
              <a:t>otras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leyes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reglamentos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2800" dirty="0" err="1" smtClean="0">
                <a:latin typeface="+mj-lt"/>
              </a:rPr>
              <a:t>Cualquier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otra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medida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para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proteger</a:t>
            </a:r>
            <a:r>
              <a:rPr lang="en-US" sz="2800" dirty="0">
                <a:latin typeface="+mj-lt"/>
              </a:rPr>
              <a:t> la </a:t>
            </a:r>
            <a:r>
              <a:rPr lang="en-US" sz="2800" dirty="0" err="1">
                <a:latin typeface="+mj-lt"/>
              </a:rPr>
              <a:t>salud</a:t>
            </a:r>
            <a:r>
              <a:rPr lang="en-US" sz="2800" dirty="0">
                <a:latin typeface="+mj-lt"/>
              </a:rPr>
              <a:t> y el </a:t>
            </a:r>
            <a:r>
              <a:rPr lang="en-US" sz="2800" dirty="0" err="1" smtClean="0">
                <a:latin typeface="+mj-lt"/>
              </a:rPr>
              <a:t>medioambiente</a:t>
            </a:r>
            <a:r>
              <a:rPr lang="en-US" sz="2800" dirty="0" smtClean="0">
                <a:latin typeface="+mj-lt"/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2"/>
              <a:buChar char="ü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6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APLICABILIDAD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US" sz="2800" dirty="0" smtClean="0">
              <a:latin typeface="+mj-lt"/>
              <a:ea typeface="Calibri Light" charset="0"/>
              <a:cs typeface="Calibri Light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  <a:ea typeface="Calibri Light" charset="0"/>
                <a:cs typeface="Calibri Light" charset="0"/>
              </a:rPr>
              <a:t>R</a:t>
            </a:r>
            <a:r>
              <a:rPr lang="en-US" sz="2800" dirty="0" err="1" smtClean="0">
                <a:latin typeface="+mj-lt"/>
                <a:ea typeface="Calibri Light" charset="0"/>
                <a:cs typeface="Calibri Light" charset="0"/>
              </a:rPr>
              <a:t>eciclaje</a:t>
            </a:r>
            <a:r>
              <a:rPr lang="en-US" sz="2800" dirty="0" smtClean="0">
                <a:latin typeface="+mj-lt"/>
                <a:ea typeface="Calibri Light" charset="0"/>
                <a:cs typeface="Calibri Light" charset="0"/>
              </a:rPr>
              <a:t> de </a:t>
            </a:r>
            <a:r>
              <a:rPr lang="en-US" sz="2800" b="1" dirty="0" err="1" smtClean="0">
                <a:latin typeface="+mj-lt"/>
                <a:ea typeface="Calibri Light" charset="0"/>
                <a:cs typeface="Calibri Light" charset="0"/>
              </a:rPr>
              <a:t>desperdicios</a:t>
            </a:r>
            <a:r>
              <a:rPr lang="en-US" sz="2800" b="1" dirty="0" smtClean="0">
                <a:latin typeface="+mj-lt"/>
                <a:ea typeface="Calibri Light" charset="0"/>
                <a:cs typeface="Calibri Light" charset="0"/>
              </a:rPr>
              <a:t> </a:t>
            </a:r>
            <a:r>
              <a:rPr lang="en-US" sz="2800" b="1" dirty="0" err="1" smtClean="0">
                <a:latin typeface="+mj-lt"/>
                <a:ea typeface="Calibri Light" charset="0"/>
                <a:cs typeface="Calibri Light" charset="0"/>
              </a:rPr>
              <a:t>orgánicos</a:t>
            </a:r>
            <a:r>
              <a:rPr lang="en-US" sz="2800" b="1" dirty="0" smtClean="0">
                <a:latin typeface="+mj-lt"/>
                <a:ea typeface="Calibri Light" charset="0"/>
                <a:cs typeface="Calibri Light" charset="0"/>
              </a:rPr>
              <a:t> 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  <a:ea typeface="Calibri Light" charset="0"/>
                <a:cs typeface="Calibri Light" charset="0"/>
              </a:rPr>
              <a:t>Mediante el </a:t>
            </a:r>
            <a:r>
              <a:rPr lang="en-US" sz="2800" dirty="0" err="1" smtClean="0">
                <a:latin typeface="+mj-lt"/>
                <a:ea typeface="Calibri Light" charset="0"/>
                <a:cs typeface="Calibri Light" charset="0"/>
              </a:rPr>
              <a:t>proceso</a:t>
            </a:r>
            <a:r>
              <a:rPr lang="en-US" sz="2800" dirty="0" smtClean="0">
                <a:latin typeface="+mj-lt"/>
                <a:ea typeface="Calibri Light" charset="0"/>
                <a:cs typeface="Calibri Light" charset="0"/>
              </a:rPr>
              <a:t> de </a:t>
            </a:r>
            <a:r>
              <a:rPr lang="en-US" sz="2800" b="1" dirty="0" err="1" smtClean="0">
                <a:latin typeface="+mj-lt"/>
                <a:ea typeface="Calibri Light" charset="0"/>
                <a:cs typeface="Calibri Light" charset="0"/>
              </a:rPr>
              <a:t>compostaje</a:t>
            </a:r>
            <a:endParaRPr lang="en-US" sz="2800" b="1" dirty="0" smtClean="0">
              <a:latin typeface="+mj-lt"/>
              <a:ea typeface="Calibri Light" charset="0"/>
              <a:cs typeface="Calibri Light" charset="0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smtClean="0">
                <a:latin typeface="+mj-lt"/>
                <a:ea typeface="Calibri Light" charset="0"/>
                <a:cs typeface="Calibri Light" charset="0"/>
              </a:rPr>
              <a:t>Con el fin de </a:t>
            </a:r>
            <a:r>
              <a:rPr lang="en-US" sz="2800" dirty="0" err="1" smtClean="0">
                <a:latin typeface="+mj-lt"/>
                <a:ea typeface="Calibri Light" charset="0"/>
                <a:cs typeface="Calibri Light" charset="0"/>
              </a:rPr>
              <a:t>producir</a:t>
            </a:r>
            <a:r>
              <a:rPr lang="en-US" sz="2800" dirty="0" smtClean="0">
                <a:latin typeface="+mj-lt"/>
                <a:ea typeface="Calibri Light" charset="0"/>
                <a:cs typeface="Calibri Light" charset="0"/>
              </a:rPr>
              <a:t> </a:t>
            </a:r>
            <a:r>
              <a:rPr lang="en-US" sz="2800" b="1" dirty="0" err="1" smtClean="0">
                <a:latin typeface="+mj-lt"/>
                <a:ea typeface="Calibri Light" charset="0"/>
                <a:cs typeface="Calibri Light" charset="0"/>
              </a:rPr>
              <a:t>composta</a:t>
            </a:r>
            <a:endParaRPr lang="en-US" sz="2800" b="1" dirty="0">
              <a:latin typeface="+mj-lt"/>
              <a:ea typeface="Calibri Light" charset="0"/>
              <a:cs typeface="Calibri Light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97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APLICABILIDAD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9"/>
          <p:cNvSpPr>
            <a:spLocks noGrp="1"/>
          </p:cNvSpPr>
          <p:nvPr>
            <p:ph idx="1"/>
          </p:nvPr>
        </p:nvSpPr>
        <p:spPr>
          <a:xfrm>
            <a:off x="1229194" y="1737360"/>
            <a:ext cx="9926486" cy="4131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LAS SIGUIENTES ACTIVIDADES NO ESTÁN REGULADAS POR EL REGLAMENTO DE COMPOSTAJE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600" dirty="0" err="1" smtClean="0">
                <a:latin typeface="+mj-lt"/>
              </a:rPr>
              <a:t>Compostaje</a:t>
            </a:r>
            <a:r>
              <a:rPr lang="en-US" sz="2600" dirty="0" smtClean="0">
                <a:latin typeface="+mj-lt"/>
              </a:rPr>
              <a:t> de </a:t>
            </a:r>
            <a:r>
              <a:rPr lang="en-US" sz="2600" dirty="0" err="1" smtClean="0">
                <a:latin typeface="+mj-lt"/>
              </a:rPr>
              <a:t>desperdicios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orgánicos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mezclados</a:t>
            </a:r>
            <a:r>
              <a:rPr lang="en-US" sz="2600" dirty="0" smtClean="0">
                <a:latin typeface="+mj-lt"/>
              </a:rPr>
              <a:t> con </a:t>
            </a:r>
            <a:r>
              <a:rPr lang="en-US" sz="2600" dirty="0" err="1" smtClean="0">
                <a:latin typeface="+mj-lt"/>
              </a:rPr>
              <a:t>basura</a:t>
            </a:r>
            <a:endParaRPr lang="en-US" sz="26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600" dirty="0" err="1" smtClean="0">
                <a:latin typeface="+mj-lt"/>
              </a:rPr>
              <a:t>Compostaje</a:t>
            </a:r>
            <a:r>
              <a:rPr lang="en-US" sz="2600" dirty="0" smtClean="0">
                <a:latin typeface="+mj-lt"/>
              </a:rPr>
              <a:t> de </a:t>
            </a:r>
            <a:r>
              <a:rPr lang="en-US" sz="2600" dirty="0" err="1" smtClean="0">
                <a:latin typeface="+mj-lt"/>
              </a:rPr>
              <a:t>cienos</a:t>
            </a:r>
            <a:r>
              <a:rPr lang="en-US" sz="2600" dirty="0" smtClean="0">
                <a:latin typeface="+mj-lt"/>
              </a:rPr>
              <a:t> y </a:t>
            </a:r>
            <a:r>
              <a:rPr lang="en-US" sz="2600" dirty="0" err="1" smtClean="0">
                <a:latin typeface="+mj-lt"/>
              </a:rPr>
              <a:t>biosólidos</a:t>
            </a:r>
            <a:endParaRPr lang="en-US" sz="26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600" dirty="0" err="1" smtClean="0">
                <a:latin typeface="+mj-lt"/>
              </a:rPr>
              <a:t>Compostaje</a:t>
            </a:r>
            <a:r>
              <a:rPr lang="en-US" sz="2600" dirty="0" smtClean="0">
                <a:latin typeface="+mj-lt"/>
              </a:rPr>
              <a:t> de </a:t>
            </a:r>
            <a:r>
              <a:rPr lang="en-US" sz="2600" dirty="0" err="1" smtClean="0">
                <a:latin typeface="+mj-lt"/>
              </a:rPr>
              <a:t>animales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muertos</a:t>
            </a:r>
            <a:r>
              <a:rPr lang="en-US" sz="2600" dirty="0">
                <a:latin typeface="+mj-lt"/>
              </a:rPr>
              <a:t>*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600" dirty="0" err="1" smtClean="0">
                <a:latin typeface="+mj-lt"/>
              </a:rPr>
              <a:t>Cualquier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manejo</a:t>
            </a:r>
            <a:r>
              <a:rPr lang="en-US" sz="2600" dirty="0" smtClean="0">
                <a:latin typeface="+mj-lt"/>
              </a:rPr>
              <a:t> de material </a:t>
            </a:r>
            <a:r>
              <a:rPr lang="en-US" sz="2600" dirty="0" err="1" smtClean="0">
                <a:latin typeface="+mj-lt"/>
              </a:rPr>
              <a:t>orgánico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que no </a:t>
            </a:r>
            <a:r>
              <a:rPr lang="en-US" sz="2600" dirty="0" err="1" smtClean="0">
                <a:latin typeface="+mj-lt"/>
              </a:rPr>
              <a:t>conlleve</a:t>
            </a:r>
            <a:r>
              <a:rPr lang="en-US" sz="2600" dirty="0" smtClean="0">
                <a:latin typeface="+mj-lt"/>
              </a:rPr>
              <a:t> un </a:t>
            </a:r>
            <a:r>
              <a:rPr lang="en-US" sz="2600" dirty="0" err="1" smtClean="0">
                <a:latin typeface="+mj-lt"/>
              </a:rPr>
              <a:t>proceso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controlado</a:t>
            </a:r>
            <a:r>
              <a:rPr lang="en-US" sz="2600" dirty="0" smtClean="0">
                <a:latin typeface="+mj-lt"/>
              </a:rPr>
              <a:t> de </a:t>
            </a:r>
            <a:r>
              <a:rPr lang="en-US" sz="2600" dirty="0" err="1" smtClean="0">
                <a:latin typeface="+mj-lt"/>
              </a:rPr>
              <a:t>compostaje</a:t>
            </a:r>
            <a:r>
              <a:rPr lang="en-US" sz="2600" dirty="0" smtClean="0">
                <a:latin typeface="+mj-lt"/>
              </a:rPr>
              <a:t>. </a:t>
            </a:r>
            <a:r>
              <a:rPr lang="en-US" sz="2600" dirty="0" err="1" smtClean="0">
                <a:latin typeface="+mj-lt"/>
              </a:rPr>
              <a:t>Ej</a:t>
            </a:r>
            <a:r>
              <a:rPr lang="en-US" sz="2600" dirty="0" smtClean="0">
                <a:latin typeface="+mj-lt"/>
              </a:rPr>
              <a:t>: </a:t>
            </a:r>
            <a:r>
              <a:rPr lang="en-US" sz="2600" dirty="0" err="1" smtClean="0">
                <a:latin typeface="+mj-lt"/>
              </a:rPr>
              <a:t>Trituración</a:t>
            </a:r>
            <a:r>
              <a:rPr lang="en-US" sz="2600" dirty="0" smtClean="0">
                <a:latin typeface="+mj-lt"/>
              </a:rPr>
              <a:t> de material </a:t>
            </a:r>
            <a:r>
              <a:rPr lang="en-US" sz="2600" dirty="0" err="1" smtClean="0">
                <a:latin typeface="+mj-lt"/>
              </a:rPr>
              <a:t>vegetativo</a:t>
            </a:r>
            <a:endParaRPr lang="en-US" sz="2600" dirty="0" smtClean="0">
              <a:latin typeface="+mj-lt"/>
            </a:endParaRP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9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EXCLUSIONES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I</a:t>
            </a:r>
            <a:r>
              <a:rPr lang="en-US" sz="2800" dirty="0" err="1" smtClean="0">
                <a:latin typeface="+mj-lt"/>
              </a:rPr>
              <a:t>nstalaciones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compostaje</a:t>
            </a:r>
            <a:r>
              <a:rPr lang="en-US" sz="2800" dirty="0" smtClean="0">
                <a:latin typeface="+mj-lt"/>
              </a:rPr>
              <a:t> con </a:t>
            </a:r>
            <a:r>
              <a:rPr lang="en-US" sz="2800" dirty="0" err="1" smtClean="0">
                <a:latin typeface="+mj-lt"/>
              </a:rPr>
              <a:t>capacidad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menor</a:t>
            </a:r>
            <a:r>
              <a:rPr lang="en-US" sz="2800" dirty="0" smtClean="0">
                <a:latin typeface="+mj-lt"/>
              </a:rPr>
              <a:t> a 50 </a:t>
            </a:r>
            <a:r>
              <a:rPr lang="en-US" sz="2800" dirty="0" err="1" smtClean="0">
                <a:latin typeface="+mj-lt"/>
              </a:rPr>
              <a:t>yardas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cúbicas</a:t>
            </a:r>
            <a:endParaRPr lang="en-US" sz="28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C</a:t>
            </a:r>
            <a:r>
              <a:rPr lang="en-US" sz="2800" dirty="0" err="1" smtClean="0">
                <a:latin typeface="+mj-lt"/>
              </a:rPr>
              <a:t>ompostaje</a:t>
            </a:r>
            <a:r>
              <a:rPr lang="en-US" sz="2800" dirty="0" smtClean="0">
                <a:latin typeface="+mj-lt"/>
              </a:rPr>
              <a:t> de patio “backyard composting”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C</a:t>
            </a:r>
            <a:r>
              <a:rPr lang="en-US" sz="2800" dirty="0" err="1" smtClean="0">
                <a:latin typeface="+mj-lt"/>
              </a:rPr>
              <a:t>ompostaje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en</a:t>
            </a:r>
            <a:r>
              <a:rPr lang="en-US" sz="2800" dirty="0" smtClean="0">
                <a:latin typeface="+mj-lt"/>
              </a:rPr>
              <a:t> las </a:t>
            </a:r>
            <a:r>
              <a:rPr lang="en-US" sz="2800" dirty="0" err="1" smtClean="0">
                <a:latin typeface="+mj-lt"/>
              </a:rPr>
              <a:t>escuelas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instituciones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como</a:t>
            </a:r>
            <a:r>
              <a:rPr lang="en-US" sz="2800" dirty="0" smtClean="0">
                <a:latin typeface="+mj-lt"/>
              </a:rPr>
              <a:t> parte de un </a:t>
            </a:r>
            <a:r>
              <a:rPr lang="en-US" sz="2800" dirty="0" err="1" smtClean="0">
                <a:latin typeface="+mj-lt"/>
              </a:rPr>
              <a:t>programa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educacion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reciclaje</a:t>
            </a:r>
            <a:endParaRPr lang="en-US" sz="28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R</a:t>
            </a:r>
            <a:r>
              <a:rPr lang="en-US" sz="2800" dirty="0" err="1" smtClean="0">
                <a:latin typeface="+mj-lt"/>
              </a:rPr>
              <a:t>estos</a:t>
            </a:r>
            <a:r>
              <a:rPr lang="en-US" sz="2800" dirty="0" smtClean="0">
                <a:latin typeface="+mj-lt"/>
              </a:rPr>
              <a:t> de comida o “food scraps” </a:t>
            </a:r>
            <a:r>
              <a:rPr lang="en-US" sz="2800" dirty="0" err="1" smtClean="0">
                <a:latin typeface="+mj-lt"/>
              </a:rPr>
              <a:t>generados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establecimientos</a:t>
            </a:r>
            <a:r>
              <a:rPr lang="en-US" sz="2800" dirty="0" smtClean="0">
                <a:latin typeface="+mj-lt"/>
              </a:rPr>
              <a:t> y </a:t>
            </a:r>
            <a:r>
              <a:rPr lang="en-US" sz="2800" dirty="0" err="1" smtClean="0">
                <a:latin typeface="+mj-lt"/>
              </a:rPr>
              <a:t>procesados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en</a:t>
            </a:r>
            <a:r>
              <a:rPr lang="en-US" sz="2800" dirty="0" smtClean="0">
                <a:latin typeface="+mj-lt"/>
              </a:rPr>
              <a:t> la </a:t>
            </a:r>
            <a:r>
              <a:rPr lang="en-US" sz="2800" dirty="0" err="1" smtClean="0">
                <a:latin typeface="+mj-lt"/>
              </a:rPr>
              <a:t>misma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fuente</a:t>
            </a:r>
            <a:endParaRPr lang="en-US" sz="2800" dirty="0" smtClean="0">
              <a:latin typeface="+mj-lt"/>
            </a:endParaRPr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>
                <a:latin typeface="+mj-lt"/>
              </a:rPr>
              <a:t>C</a:t>
            </a:r>
            <a:r>
              <a:rPr lang="en-US" sz="2800" dirty="0" err="1" smtClean="0">
                <a:latin typeface="+mj-lt"/>
              </a:rPr>
              <a:t>ompostaje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agrícola</a:t>
            </a:r>
            <a:endParaRPr lang="en-US" sz="2800" dirty="0" smtClean="0">
              <a:latin typeface="+mj-lt"/>
            </a:endParaRPr>
          </a:p>
          <a:p>
            <a:pPr lvl="2">
              <a:buFont typeface="Wingdings" charset="2"/>
              <a:buChar char="v"/>
            </a:pP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charset="2"/>
              <a:buChar char="ü"/>
            </a:pP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lvl="1">
              <a:buFont typeface="Wingdings" charset="2"/>
              <a:buChar char="v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Font typeface="Wingdings" charset="2"/>
              <a:buChar char="v"/>
            </a:pP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charset="2"/>
              <a:buChar char="v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Wingdings" charset="2"/>
              <a:buChar char="v"/>
            </a:pPr>
            <a:endParaRPr lang="en-US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24150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7745</TotalTime>
  <Words>1332</Words>
  <Application>Microsoft Macintosh PowerPoint</Application>
  <PresentationFormat>Widescreen</PresentationFormat>
  <Paragraphs>159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Calibri Light</vt:lpstr>
      <vt:lpstr>Garamond</vt:lpstr>
      <vt:lpstr>MS Mincho</vt:lpstr>
      <vt:lpstr>Times New Roman</vt:lpstr>
      <vt:lpstr>Wingdings</vt:lpstr>
      <vt:lpstr>Retrospect</vt:lpstr>
      <vt:lpstr>REGLAMENTO PARA EL DISEÑO Y OPERACIÓN DE INSTALACIONES DE COMPOSTAJE</vt:lpstr>
      <vt:lpstr>OBJETIVOS</vt:lpstr>
      <vt:lpstr>MARCO LEGAL</vt:lpstr>
      <vt:lpstr>Trasfondo</vt:lpstr>
      <vt:lpstr>PROPÓSITO</vt:lpstr>
      <vt:lpstr>PROPÓSITO</vt:lpstr>
      <vt:lpstr>APLICABILIDAD</vt:lpstr>
      <vt:lpstr>APLICABILIDAD</vt:lpstr>
      <vt:lpstr>EXCLUSIONES</vt:lpstr>
      <vt:lpstr>CLASES DE INSTALACIONES</vt:lpstr>
      <vt:lpstr>CLASES DE INSTALACIONES</vt:lpstr>
      <vt:lpstr>CRITERIOS DE DISEÑO BÁSICOS</vt:lpstr>
      <vt:lpstr>CRITERIOS DE DISEÑO (CLASE 2)</vt:lpstr>
      <vt:lpstr>CRITERIOS DE DISEÑO (CLASE 1 &gt;10,000 Y CLASE 2)</vt:lpstr>
      <vt:lpstr>CRITERIOS DE OPERACIÓN</vt:lpstr>
      <vt:lpstr>PLAN DE OPERACIÓN</vt:lpstr>
      <vt:lpstr>OTROS REQUISITOS</vt:lpstr>
      <vt:lpstr>NIVELES (TIERS) DE PERMISO</vt:lpstr>
      <vt:lpstr>DISPENSAS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 C. Font Robert</dc:creator>
  <cp:lastModifiedBy>Unknown user</cp:lastModifiedBy>
  <cp:revision>211</cp:revision>
  <cp:lastPrinted>2016-04-14T13:21:22Z</cp:lastPrinted>
  <dcterms:created xsi:type="dcterms:W3CDTF">2014-09-16T10:38:26Z</dcterms:created>
  <dcterms:modified xsi:type="dcterms:W3CDTF">2018-05-18T14:02:59Z</dcterms:modified>
</cp:coreProperties>
</file>